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Gill Sans" panose="020B0502020104020203" pitchFamily="34" charset="-79"/>
      <p:regular r:id="rId28"/>
      <p:bold r:id="rId29"/>
    </p:embeddedFont>
    <p:embeddedFont>
      <p:font typeface="Open Sans" panose="020B0606030504020204" pitchFamily="34" charset="0"/>
      <p:regular r:id="rId30"/>
      <p:bold r:id="rId31"/>
      <p:italic r:id="rId32"/>
      <p:boldItalic r:id="rId33"/>
    </p:embeddedFont>
    <p:embeddedFont>
      <p:font typeface="Open Sans ExtraBold" panose="020B0606030504020204" pitchFamily="34" charset="0"/>
      <p:bold r:id="rId34"/>
      <p:italic r:id="rId35"/>
      <p:boldItalic r:id="rId36"/>
    </p:embeddedFont>
    <p:embeddedFont>
      <p:font typeface="Open Sans Light" panose="020B0306030504020204" pitchFamily="34" charset="0"/>
      <p:regular r:id="rId37"/>
      <p:bold r:id="rId38"/>
      <p:italic r:id="rId39"/>
      <p:boldItalic r:id="rId40"/>
    </p:embeddedFont>
    <p:embeddedFont>
      <p:font typeface="Open Sans SemiBold" panose="020B0606030504020204" pitchFamily="34" charset="0"/>
      <p:regular r:id="rId41"/>
      <p:bold r:id="rId42"/>
      <p:italic r:id="rId43"/>
      <p:boldItalic r:id="rId44"/>
    </p:embeddedFont>
    <p:embeddedFont>
      <p:font typeface="Raleway" panose="020F0502020204030204" pitchFamily="34" charset="0"/>
      <p:regular r:id="rId45"/>
      <p:bold r:id="rId46"/>
      <p:italic r:id="rId47"/>
      <p:boldItalic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9" roundtripDataSignature="AMtx7mjM8URAqTLKmMg/3GMojmpGHnNUS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3CF5D18-F9C2-4542-B9E8-7D26683AB28D}">
  <a:tblStyle styleId="{93CF5D18-F9C2-4542-B9E8-7D26683AB28D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AF1"/>
          </a:solidFill>
        </a:fill>
      </a:tcStyle>
    </a:wholeTbl>
    <a:band1H>
      <a:tcTxStyle b="off" i="off"/>
      <a:tcStyle>
        <a:tcBdr/>
        <a:fill>
          <a:solidFill>
            <a:srgbClr val="CED2E2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ED2E2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9"/>
    <p:restoredTop sz="94626"/>
  </p:normalViewPr>
  <p:slideViewPr>
    <p:cSldViewPr snapToGrid="0">
      <p:cViewPr varScale="1">
        <p:scale>
          <a:sx n="121" d="100"/>
          <a:sy n="121" d="100"/>
        </p:scale>
        <p:origin x="792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font" Target="fonts/font19.fntdata"/><Relationship Id="rId47" Type="http://schemas.openxmlformats.org/officeDocument/2006/relationships/font" Target="fonts/font24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6.fntdata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schemas.openxmlformats.org/officeDocument/2006/relationships/font" Target="fonts/font22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font" Target="fonts/font21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font" Target="fonts/font20.fntdata"/><Relationship Id="rId48" Type="http://schemas.openxmlformats.org/officeDocument/2006/relationships/font" Target="fonts/font25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46" Type="http://schemas.openxmlformats.org/officeDocument/2006/relationships/font" Target="fonts/font23.fntdata"/><Relationship Id="rId20" Type="http://schemas.openxmlformats.org/officeDocument/2006/relationships/slide" Target="slides/slide19.xml"/><Relationship Id="rId41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49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4" name="Google Shape;15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5" name="Google Shape;155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2" name="Google Shape;302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3" name="Google Shape;303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5" name="Google Shape;325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6" name="Google Shape;326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3" name="Google Shape;333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4" name="Google Shape;334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4" name="Google Shape;34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1" name="Google Shape;351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2" name="Google Shape;352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4" name="Google Shape;374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5" name="Google Shape;375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2" name="Google Shape;382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3" name="Google Shape;383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0" name="Google Shape;39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1" name="Google Shape;391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3" name="Google Shape;413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14" name="Google Shape;414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0" name="Google Shape;420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21" name="Google Shape;421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2" name="Google Shape;16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3" name="Google Shape;16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3" name="Google Shape;443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4" name="Google Shape;444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55" name="Google Shape;45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5" name="Google Shape;18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6" name="Google Shape;186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3" name="Google Shape;19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7" name="Google Shape;24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8" name="Google Shape;24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5" name="Google Shape;25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6" name="Google Shape;256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8" name="Google Shape;27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6" name="Google Shape;28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3" name="Google Shape;29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Slide Blue">
  <p:cSld name="1_Title Slide Blu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3"/>
          <p:cNvSpPr/>
          <p:nvPr/>
        </p:nvSpPr>
        <p:spPr>
          <a:xfrm>
            <a:off x="6013563" y="0"/>
            <a:ext cx="5779140" cy="6874384"/>
          </a:xfrm>
          <a:prstGeom prst="rect">
            <a:avLst/>
          </a:prstGeom>
          <a:gradFill>
            <a:gsLst>
              <a:gs pos="0">
                <a:srgbClr val="4CA7DA"/>
              </a:gs>
              <a:gs pos="100000">
                <a:srgbClr val="396B99"/>
              </a:gs>
            </a:gsLst>
            <a:lin ang="27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23"/>
          <p:cNvSpPr/>
          <p:nvPr/>
        </p:nvSpPr>
        <p:spPr>
          <a:xfrm>
            <a:off x="6013563" y="5535261"/>
            <a:ext cx="5779141" cy="95193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23"/>
          <p:cNvSpPr txBox="1">
            <a:spLocks noGrp="1"/>
          </p:cNvSpPr>
          <p:nvPr>
            <p:ph type="ctrTitle"/>
          </p:nvPr>
        </p:nvSpPr>
        <p:spPr>
          <a:xfrm>
            <a:off x="6172265" y="1355252"/>
            <a:ext cx="5358948" cy="1092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Open Sans"/>
              <a:buNone/>
              <a:defRPr sz="3200" b="1" i="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3"/>
          <p:cNvSpPr txBox="1">
            <a:spLocks noGrp="1"/>
          </p:cNvSpPr>
          <p:nvPr>
            <p:ph type="subTitle" idx="1"/>
          </p:nvPr>
        </p:nvSpPr>
        <p:spPr>
          <a:xfrm>
            <a:off x="6172265" y="2714310"/>
            <a:ext cx="5358948" cy="44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sz="1600" b="0" i="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05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05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05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05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0" name="Google Shape;20;p23"/>
          <p:cNvSpPr>
            <a:spLocks noGrp="1"/>
          </p:cNvSpPr>
          <p:nvPr>
            <p:ph type="pic" idx="2"/>
          </p:nvPr>
        </p:nvSpPr>
        <p:spPr>
          <a:xfrm>
            <a:off x="6013563" y="5535261"/>
            <a:ext cx="5779140" cy="95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 sz="16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FA1CF"/>
              </a:buClr>
              <a:buSzPts val="1050"/>
              <a:buFont typeface="Arial"/>
              <a:buChar char="•"/>
              <a:defRPr sz="1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R="0" lvl="2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Arial"/>
              <a:buChar char="•"/>
              <a:defRPr sz="1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R="0" lvl="3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FA1CF"/>
              </a:buClr>
              <a:buSzPts val="1050"/>
              <a:buFont typeface="Arial"/>
              <a:buChar char="•"/>
              <a:defRPr sz="1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R="0" lvl="4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Arial"/>
              <a:buChar char="•"/>
              <a:defRPr sz="1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R="0" lvl="5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FA1CF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FA1CF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pic>
        <p:nvPicPr>
          <p:cNvPr id="21" name="Google Shape;21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2141" y="346364"/>
            <a:ext cx="5179454" cy="5179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5540" y="5850843"/>
            <a:ext cx="562906" cy="37527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23"/>
          <p:cNvSpPr txBox="1"/>
          <p:nvPr/>
        </p:nvSpPr>
        <p:spPr>
          <a:xfrm>
            <a:off x="1576853" y="5869201"/>
            <a:ext cx="3743291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Open Sans Light"/>
              <a:buNone/>
            </a:pPr>
            <a:r>
              <a:rPr lang="en-US" sz="800" b="0" i="0" u="none" strike="noStrike" cap="none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This project received funding from the European Union’s Horizon 2020 research and innovation programme under grant agreement No 824586.</a:t>
            </a:r>
            <a:endParaRPr sz="1100" b="0" i="0" u="none" strike="noStrike" cap="none">
              <a:solidFill>
                <a:schemeClr val="dk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Content, Top and Bottom">
  <p:cSld name="2 Content, Top and Bottom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2"/>
          <p:cNvSpPr txBox="1">
            <a:spLocks noGrp="1"/>
          </p:cNvSpPr>
          <p:nvPr>
            <p:ph type="title"/>
          </p:nvPr>
        </p:nvSpPr>
        <p:spPr>
          <a:xfrm>
            <a:off x="524936" y="889000"/>
            <a:ext cx="11142131" cy="10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"/>
              <a:buNone/>
              <a:defRPr b="1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2"/>
          <p:cNvSpPr txBox="1">
            <a:spLocks noGrp="1"/>
          </p:cNvSpPr>
          <p:nvPr>
            <p:ph type="body" idx="1"/>
          </p:nvPr>
        </p:nvSpPr>
        <p:spPr>
          <a:xfrm>
            <a:off x="524936" y="1985963"/>
            <a:ext cx="11142131" cy="1965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048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200"/>
              <a:buChar char="•"/>
              <a:defRPr sz="1600" b="0" i="0"/>
            </a:lvl1pPr>
            <a:lvl2pPr marL="914400" lvl="1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2pPr>
            <a:lvl3pPr marL="1371600" lvl="2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3pPr>
            <a:lvl4pPr marL="1828800" lvl="3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4pPr>
            <a:lvl5pPr marL="2286000" lvl="4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5pPr>
            <a:lvl6pPr marL="2743200" lvl="5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6pPr>
            <a:lvl7pPr marL="3200400" lvl="6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7pPr>
            <a:lvl8pPr marL="3657600" lvl="7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8pPr>
            <a:lvl9pPr marL="4114800" lvl="8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9pPr>
          </a:lstStyle>
          <a:p>
            <a:endParaRPr/>
          </a:p>
        </p:txBody>
      </p:sp>
      <p:sp>
        <p:nvSpPr>
          <p:cNvPr id="84" name="Google Shape;84;p32"/>
          <p:cNvSpPr txBox="1">
            <a:spLocks noGrp="1"/>
          </p:cNvSpPr>
          <p:nvPr>
            <p:ph type="ftr" idx="11"/>
          </p:nvPr>
        </p:nvSpPr>
        <p:spPr>
          <a:xfrm>
            <a:off x="524937" y="6423589"/>
            <a:ext cx="79078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32"/>
          <p:cNvSpPr txBox="1">
            <a:spLocks noGrp="1"/>
          </p:cNvSpPr>
          <p:nvPr>
            <p:ph type="body" idx="2"/>
          </p:nvPr>
        </p:nvSpPr>
        <p:spPr>
          <a:xfrm>
            <a:off x="524936" y="4164965"/>
            <a:ext cx="11142131" cy="1965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048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200"/>
              <a:buChar char="•"/>
              <a:defRPr sz="1600" b="0" i="0"/>
            </a:lvl1pPr>
            <a:lvl2pPr marL="914400" lvl="1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2pPr>
            <a:lvl3pPr marL="1371600" lvl="2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3pPr>
            <a:lvl4pPr marL="1828800" lvl="3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4pPr>
            <a:lvl5pPr marL="2286000" lvl="4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5pPr>
            <a:lvl6pPr marL="2743200" lvl="5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6pPr>
            <a:lvl7pPr marL="3200400" lvl="6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7pPr>
            <a:lvl8pPr marL="3657600" lvl="7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8pPr>
            <a:lvl9pPr marL="4114800" lvl="8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9pPr>
          </a:lstStyle>
          <a:p>
            <a:endParaRPr/>
          </a:p>
        </p:txBody>
      </p:sp>
      <p:sp>
        <p:nvSpPr>
          <p:cNvPr id="86" name="Google Shape;86;p32"/>
          <p:cNvSpPr txBox="1">
            <a:spLocks noGrp="1"/>
          </p:cNvSpPr>
          <p:nvPr>
            <p:ph type="sldNum" idx="12"/>
          </p:nvPr>
        </p:nvSpPr>
        <p:spPr>
          <a:xfrm>
            <a:off x="9167284" y="6414064"/>
            <a:ext cx="7387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Content">
  <p:cSld name="3 Content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3"/>
          <p:cNvSpPr txBox="1">
            <a:spLocks noGrp="1"/>
          </p:cNvSpPr>
          <p:nvPr>
            <p:ph type="title"/>
          </p:nvPr>
        </p:nvSpPr>
        <p:spPr>
          <a:xfrm>
            <a:off x="524936" y="889000"/>
            <a:ext cx="11142131" cy="10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"/>
              <a:buNone/>
              <a:defRPr b="1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33"/>
          <p:cNvSpPr txBox="1">
            <a:spLocks noGrp="1"/>
          </p:cNvSpPr>
          <p:nvPr>
            <p:ph type="ftr" idx="11"/>
          </p:nvPr>
        </p:nvSpPr>
        <p:spPr>
          <a:xfrm>
            <a:off x="524937" y="6423589"/>
            <a:ext cx="79078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33"/>
          <p:cNvSpPr txBox="1">
            <a:spLocks noGrp="1"/>
          </p:cNvSpPr>
          <p:nvPr>
            <p:ph type="sldNum" idx="12"/>
          </p:nvPr>
        </p:nvSpPr>
        <p:spPr>
          <a:xfrm>
            <a:off x="9167284" y="6414064"/>
            <a:ext cx="7387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1" name="Google Shape;91;p33"/>
          <p:cNvSpPr txBox="1">
            <a:spLocks noGrp="1"/>
          </p:cNvSpPr>
          <p:nvPr>
            <p:ph type="body" idx="1"/>
          </p:nvPr>
        </p:nvSpPr>
        <p:spPr>
          <a:xfrm>
            <a:off x="524935" y="1985964"/>
            <a:ext cx="5468500" cy="41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048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200"/>
              <a:buChar char="•"/>
              <a:defRPr sz="1600" b="0" i="0"/>
            </a:lvl1pPr>
            <a:lvl2pPr marL="914400" lvl="1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2pPr>
            <a:lvl3pPr marL="1371600" lvl="2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3pPr>
            <a:lvl4pPr marL="1828800" lvl="3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4pPr>
            <a:lvl5pPr marL="2286000" lvl="4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5pPr>
            <a:lvl6pPr marL="2743200" lvl="5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6pPr>
            <a:lvl7pPr marL="3200400" lvl="6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7pPr>
            <a:lvl8pPr marL="3657600" lvl="7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8pPr>
            <a:lvl9pPr marL="4114800" lvl="8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9pPr>
          </a:lstStyle>
          <a:p>
            <a:endParaRPr/>
          </a:p>
        </p:txBody>
      </p:sp>
      <p:sp>
        <p:nvSpPr>
          <p:cNvPr id="92" name="Google Shape;92;p33"/>
          <p:cNvSpPr txBox="1">
            <a:spLocks noGrp="1"/>
          </p:cNvSpPr>
          <p:nvPr>
            <p:ph type="body" idx="2"/>
          </p:nvPr>
        </p:nvSpPr>
        <p:spPr>
          <a:xfrm>
            <a:off x="6198566" y="1985967"/>
            <a:ext cx="5468500" cy="1965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048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200"/>
              <a:buChar char="•"/>
              <a:defRPr sz="1600" b="0" i="0"/>
            </a:lvl1pPr>
            <a:lvl2pPr marL="914400" lvl="1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2pPr>
            <a:lvl3pPr marL="1371600" lvl="2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3pPr>
            <a:lvl4pPr marL="1828800" lvl="3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4pPr>
            <a:lvl5pPr marL="2286000" lvl="4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5pPr>
            <a:lvl6pPr marL="2743200" lvl="5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6pPr>
            <a:lvl7pPr marL="3200400" lvl="6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7pPr>
            <a:lvl8pPr marL="3657600" lvl="7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8pPr>
            <a:lvl9pPr marL="4114800" lvl="8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9pPr>
          </a:lstStyle>
          <a:p>
            <a:endParaRPr/>
          </a:p>
        </p:txBody>
      </p:sp>
      <p:sp>
        <p:nvSpPr>
          <p:cNvPr id="93" name="Google Shape;93;p33"/>
          <p:cNvSpPr txBox="1">
            <a:spLocks noGrp="1"/>
          </p:cNvSpPr>
          <p:nvPr>
            <p:ph type="body" idx="3"/>
          </p:nvPr>
        </p:nvSpPr>
        <p:spPr>
          <a:xfrm>
            <a:off x="6215501" y="4160208"/>
            <a:ext cx="5468500" cy="1965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048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200"/>
              <a:buChar char="•"/>
              <a:defRPr sz="1600" b="0" i="0"/>
            </a:lvl1pPr>
            <a:lvl2pPr marL="914400" lvl="1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2pPr>
            <a:lvl3pPr marL="1371600" lvl="2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3pPr>
            <a:lvl4pPr marL="1828800" lvl="3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4pPr>
            <a:lvl5pPr marL="2286000" lvl="4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5pPr>
            <a:lvl6pPr marL="2743200" lvl="5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6pPr>
            <a:lvl7pPr marL="3200400" lvl="6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7pPr>
            <a:lvl8pPr marL="3657600" lvl="7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8pPr>
            <a:lvl9pPr marL="4114800" lvl="8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 Content">
  <p:cSld name="4 Conten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4"/>
          <p:cNvSpPr txBox="1">
            <a:spLocks noGrp="1"/>
          </p:cNvSpPr>
          <p:nvPr>
            <p:ph type="title"/>
          </p:nvPr>
        </p:nvSpPr>
        <p:spPr>
          <a:xfrm>
            <a:off x="524936" y="889000"/>
            <a:ext cx="11142131" cy="10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"/>
              <a:buNone/>
              <a:defRPr b="1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34"/>
          <p:cNvSpPr txBox="1">
            <a:spLocks noGrp="1"/>
          </p:cNvSpPr>
          <p:nvPr>
            <p:ph type="ftr" idx="11"/>
          </p:nvPr>
        </p:nvSpPr>
        <p:spPr>
          <a:xfrm>
            <a:off x="524937" y="6423589"/>
            <a:ext cx="79078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34"/>
          <p:cNvSpPr txBox="1">
            <a:spLocks noGrp="1"/>
          </p:cNvSpPr>
          <p:nvPr>
            <p:ph type="sldNum" idx="12"/>
          </p:nvPr>
        </p:nvSpPr>
        <p:spPr>
          <a:xfrm>
            <a:off x="9167284" y="6414064"/>
            <a:ext cx="7387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8" name="Google Shape;98;p34"/>
          <p:cNvSpPr txBox="1">
            <a:spLocks noGrp="1"/>
          </p:cNvSpPr>
          <p:nvPr>
            <p:ph type="body" idx="1"/>
          </p:nvPr>
        </p:nvSpPr>
        <p:spPr>
          <a:xfrm>
            <a:off x="524936" y="1985967"/>
            <a:ext cx="5482541" cy="1965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048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200"/>
              <a:buChar char="•"/>
              <a:defRPr sz="1600" b="0" i="0"/>
            </a:lvl1pPr>
            <a:lvl2pPr marL="914400" lvl="1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2pPr>
            <a:lvl3pPr marL="1371600" lvl="2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3pPr>
            <a:lvl4pPr marL="1828800" lvl="3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4pPr>
            <a:lvl5pPr marL="2286000" lvl="4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5pPr>
            <a:lvl6pPr marL="2743200" lvl="5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6pPr>
            <a:lvl7pPr marL="3200400" lvl="6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7pPr>
            <a:lvl8pPr marL="3657600" lvl="7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8pPr>
            <a:lvl9pPr marL="4114800" lvl="8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9pPr>
          </a:lstStyle>
          <a:p>
            <a:endParaRPr/>
          </a:p>
        </p:txBody>
      </p:sp>
      <p:sp>
        <p:nvSpPr>
          <p:cNvPr id="99" name="Google Shape;99;p34"/>
          <p:cNvSpPr txBox="1">
            <a:spLocks noGrp="1"/>
          </p:cNvSpPr>
          <p:nvPr>
            <p:ph type="body" idx="2"/>
          </p:nvPr>
        </p:nvSpPr>
        <p:spPr>
          <a:xfrm>
            <a:off x="6184526" y="1985967"/>
            <a:ext cx="5482541" cy="1965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048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200"/>
              <a:buChar char="•"/>
              <a:defRPr sz="1600" b="0" i="0"/>
            </a:lvl1pPr>
            <a:lvl2pPr marL="914400" lvl="1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2pPr>
            <a:lvl3pPr marL="1371600" lvl="2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3pPr>
            <a:lvl4pPr marL="1828800" lvl="3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4pPr>
            <a:lvl5pPr marL="2286000" lvl="4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5pPr>
            <a:lvl6pPr marL="2743200" lvl="5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6pPr>
            <a:lvl7pPr marL="3200400" lvl="6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7pPr>
            <a:lvl8pPr marL="3657600" lvl="7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8pPr>
            <a:lvl9pPr marL="4114800" lvl="8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9pPr>
          </a:lstStyle>
          <a:p>
            <a:endParaRPr/>
          </a:p>
        </p:txBody>
      </p:sp>
      <p:sp>
        <p:nvSpPr>
          <p:cNvPr id="100" name="Google Shape;100;p34"/>
          <p:cNvSpPr txBox="1">
            <a:spLocks noGrp="1"/>
          </p:cNvSpPr>
          <p:nvPr>
            <p:ph type="body" idx="3"/>
          </p:nvPr>
        </p:nvSpPr>
        <p:spPr>
          <a:xfrm>
            <a:off x="6201460" y="4160208"/>
            <a:ext cx="5482541" cy="1965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048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200"/>
              <a:buChar char="•"/>
              <a:defRPr sz="1600" b="0" i="0"/>
            </a:lvl1pPr>
            <a:lvl2pPr marL="914400" lvl="1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2pPr>
            <a:lvl3pPr marL="1371600" lvl="2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3pPr>
            <a:lvl4pPr marL="1828800" lvl="3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4pPr>
            <a:lvl5pPr marL="2286000" lvl="4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5pPr>
            <a:lvl6pPr marL="2743200" lvl="5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6pPr>
            <a:lvl7pPr marL="3200400" lvl="6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7pPr>
            <a:lvl8pPr marL="3657600" lvl="7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8pPr>
            <a:lvl9pPr marL="4114800" lvl="8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9pPr>
          </a:lstStyle>
          <a:p>
            <a:endParaRPr/>
          </a:p>
        </p:txBody>
      </p:sp>
      <p:sp>
        <p:nvSpPr>
          <p:cNvPr id="101" name="Google Shape;101;p34"/>
          <p:cNvSpPr txBox="1">
            <a:spLocks noGrp="1"/>
          </p:cNvSpPr>
          <p:nvPr>
            <p:ph type="body" idx="4"/>
          </p:nvPr>
        </p:nvSpPr>
        <p:spPr>
          <a:xfrm>
            <a:off x="524936" y="4164972"/>
            <a:ext cx="5482541" cy="1965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048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200"/>
              <a:buChar char="•"/>
              <a:defRPr sz="1600" b="0" i="0"/>
            </a:lvl1pPr>
            <a:lvl2pPr marL="914400" lvl="1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2pPr>
            <a:lvl3pPr marL="1371600" lvl="2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3pPr>
            <a:lvl4pPr marL="1828800" lvl="3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4pPr>
            <a:lvl5pPr marL="2286000" lvl="4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5pPr>
            <a:lvl6pPr marL="2743200" lvl="5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6pPr>
            <a:lvl7pPr marL="3200400" lvl="6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7pPr>
            <a:lvl8pPr marL="3657600" lvl="7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8pPr>
            <a:lvl9pPr marL="4114800" lvl="8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5"/>
          <p:cNvSpPr txBox="1">
            <a:spLocks noGrp="1"/>
          </p:cNvSpPr>
          <p:nvPr>
            <p:ph type="title"/>
          </p:nvPr>
        </p:nvSpPr>
        <p:spPr>
          <a:xfrm>
            <a:off x="524936" y="889000"/>
            <a:ext cx="11142131" cy="10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"/>
              <a:buNone/>
              <a:defRPr b="1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35"/>
          <p:cNvSpPr txBox="1">
            <a:spLocks noGrp="1"/>
          </p:cNvSpPr>
          <p:nvPr>
            <p:ph type="ftr" idx="11"/>
          </p:nvPr>
        </p:nvSpPr>
        <p:spPr>
          <a:xfrm>
            <a:off x="524937" y="6423589"/>
            <a:ext cx="79078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35"/>
          <p:cNvSpPr txBox="1">
            <a:spLocks noGrp="1"/>
          </p:cNvSpPr>
          <p:nvPr>
            <p:ph type="sldNum" idx="12"/>
          </p:nvPr>
        </p:nvSpPr>
        <p:spPr>
          <a:xfrm>
            <a:off x="9167284" y="6414064"/>
            <a:ext cx="7387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6"/>
          <p:cNvSpPr/>
          <p:nvPr/>
        </p:nvSpPr>
        <p:spPr>
          <a:xfrm>
            <a:off x="254002" y="0"/>
            <a:ext cx="4724404" cy="68453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36"/>
          <p:cNvSpPr txBox="1">
            <a:spLocks noGrp="1"/>
          </p:cNvSpPr>
          <p:nvPr>
            <p:ph type="title"/>
          </p:nvPr>
        </p:nvSpPr>
        <p:spPr>
          <a:xfrm>
            <a:off x="507407" y="2571752"/>
            <a:ext cx="4340352" cy="1162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600"/>
              <a:buFont typeface="Open Sans"/>
              <a:buNone/>
              <a:defRPr sz="2600" b="1" i="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36"/>
          <p:cNvSpPr txBox="1">
            <a:spLocks noGrp="1"/>
          </p:cNvSpPr>
          <p:nvPr>
            <p:ph type="body" idx="1"/>
          </p:nvPr>
        </p:nvSpPr>
        <p:spPr>
          <a:xfrm>
            <a:off x="5145746" y="203203"/>
            <a:ext cx="6560117" cy="5948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048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200"/>
              <a:buChar char="•"/>
              <a:defRPr sz="1600" b="0" i="0"/>
            </a:lvl1pPr>
            <a:lvl2pPr marL="914400" lvl="1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2pPr>
            <a:lvl3pPr marL="1371600" lvl="2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3pPr>
            <a:lvl4pPr marL="1828800" lvl="3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4pPr>
            <a:lvl5pPr marL="2286000" lvl="4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5pPr>
            <a:lvl6pPr marL="2743200" lvl="5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6pPr>
            <a:lvl7pPr marL="3200400" lvl="6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7pPr>
            <a:lvl8pPr marL="3657600" lvl="7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8pPr>
            <a:lvl9pPr marL="4114800" lvl="8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9pPr>
          </a:lstStyle>
          <a:p>
            <a:endParaRPr/>
          </a:p>
        </p:txBody>
      </p:sp>
      <p:sp>
        <p:nvSpPr>
          <p:cNvPr id="110" name="Google Shape;110;p36"/>
          <p:cNvSpPr txBox="1">
            <a:spLocks noGrp="1"/>
          </p:cNvSpPr>
          <p:nvPr>
            <p:ph type="body" idx="2"/>
          </p:nvPr>
        </p:nvSpPr>
        <p:spPr>
          <a:xfrm>
            <a:off x="508124" y="3733804"/>
            <a:ext cx="4340352" cy="2392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050"/>
              <a:buNone/>
              <a:defRPr sz="1400" b="0" i="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75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675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675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9pPr>
          </a:lstStyle>
          <a:p>
            <a:endParaRPr/>
          </a:p>
        </p:txBody>
      </p:sp>
      <p:sp>
        <p:nvSpPr>
          <p:cNvPr id="111" name="Google Shape;111;p36"/>
          <p:cNvSpPr txBox="1">
            <a:spLocks noGrp="1"/>
          </p:cNvSpPr>
          <p:nvPr>
            <p:ph type="ftr" idx="11"/>
          </p:nvPr>
        </p:nvSpPr>
        <p:spPr>
          <a:xfrm>
            <a:off x="5145746" y="6423589"/>
            <a:ext cx="4675591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7"/>
          <p:cNvSpPr>
            <a:spLocks noGrp="1"/>
          </p:cNvSpPr>
          <p:nvPr>
            <p:ph type="pic" idx="2"/>
          </p:nvPr>
        </p:nvSpPr>
        <p:spPr>
          <a:xfrm>
            <a:off x="254000" y="177800"/>
            <a:ext cx="4730752" cy="648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FA1CF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R="0" lvl="2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sz="2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R="0" lvl="3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FA1CF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R="0" lvl="4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FA1CF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FA1CF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14" name="Google Shape;114;p37"/>
          <p:cNvSpPr txBox="1">
            <a:spLocks noGrp="1"/>
          </p:cNvSpPr>
          <p:nvPr>
            <p:ph type="title"/>
          </p:nvPr>
        </p:nvSpPr>
        <p:spPr>
          <a:xfrm>
            <a:off x="5145743" y="3124200"/>
            <a:ext cx="6614135" cy="871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600"/>
              <a:buFont typeface="Open Sans"/>
              <a:buNone/>
              <a:defRPr sz="2600" b="1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37"/>
          <p:cNvSpPr txBox="1">
            <a:spLocks noGrp="1"/>
          </p:cNvSpPr>
          <p:nvPr>
            <p:ph type="body" idx="1"/>
          </p:nvPr>
        </p:nvSpPr>
        <p:spPr>
          <a:xfrm>
            <a:off x="5145743" y="3995738"/>
            <a:ext cx="6614135" cy="2147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050"/>
              <a:buNone/>
              <a:defRPr sz="1400" b="0" i="0"/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75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675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675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9pPr>
          </a:lstStyle>
          <a:p>
            <a:endParaRPr/>
          </a:p>
        </p:txBody>
      </p:sp>
      <p:sp>
        <p:nvSpPr>
          <p:cNvPr id="116" name="Google Shape;116;p37"/>
          <p:cNvSpPr txBox="1">
            <a:spLocks noGrp="1"/>
          </p:cNvSpPr>
          <p:nvPr>
            <p:ph type="ftr" idx="11"/>
          </p:nvPr>
        </p:nvSpPr>
        <p:spPr>
          <a:xfrm>
            <a:off x="5145745" y="6423589"/>
            <a:ext cx="402153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37"/>
          <p:cNvSpPr txBox="1">
            <a:spLocks noGrp="1"/>
          </p:cNvSpPr>
          <p:nvPr>
            <p:ph type="sldNum" idx="12"/>
          </p:nvPr>
        </p:nvSpPr>
        <p:spPr>
          <a:xfrm>
            <a:off x="9167284" y="6414064"/>
            <a:ext cx="7387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above Caption" type="picTx">
  <p:cSld name="PICTURE_WITH_CAPTION_TEXT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8"/>
          <p:cNvSpPr txBox="1">
            <a:spLocks noGrp="1"/>
          </p:cNvSpPr>
          <p:nvPr>
            <p:ph type="title"/>
          </p:nvPr>
        </p:nvSpPr>
        <p:spPr>
          <a:xfrm>
            <a:off x="524936" y="4424085"/>
            <a:ext cx="8405285" cy="833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600"/>
              <a:buFont typeface="Open Sans"/>
              <a:buNone/>
              <a:defRPr sz="2600" b="1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38"/>
          <p:cNvSpPr>
            <a:spLocks noGrp="1"/>
          </p:cNvSpPr>
          <p:nvPr>
            <p:ph type="pic" idx="2"/>
          </p:nvPr>
        </p:nvSpPr>
        <p:spPr>
          <a:xfrm>
            <a:off x="524935" y="228600"/>
            <a:ext cx="8405287" cy="4187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FA1CF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R="0" lvl="2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sz="2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R="0" lvl="3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FA1CF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R="0" lvl="4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FA1CF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FA1CF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21" name="Google Shape;121;p38"/>
          <p:cNvSpPr txBox="1">
            <a:spLocks noGrp="1"/>
          </p:cNvSpPr>
          <p:nvPr>
            <p:ph type="body" idx="1"/>
          </p:nvPr>
        </p:nvSpPr>
        <p:spPr>
          <a:xfrm>
            <a:off x="524936" y="5257800"/>
            <a:ext cx="8405285" cy="885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50"/>
              <a:buNone/>
              <a:defRPr sz="1400" b="0" i="0"/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75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675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675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9pPr>
          </a:lstStyle>
          <a:p>
            <a:endParaRPr/>
          </a:p>
        </p:txBody>
      </p:sp>
      <p:sp>
        <p:nvSpPr>
          <p:cNvPr id="122" name="Google Shape;122;p38"/>
          <p:cNvSpPr txBox="1">
            <a:spLocks noGrp="1"/>
          </p:cNvSpPr>
          <p:nvPr>
            <p:ph type="ftr" idx="11"/>
          </p:nvPr>
        </p:nvSpPr>
        <p:spPr>
          <a:xfrm>
            <a:off x="524937" y="6423589"/>
            <a:ext cx="840528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38"/>
          <p:cNvSpPr txBox="1">
            <a:spLocks noGrp="1"/>
          </p:cNvSpPr>
          <p:nvPr>
            <p:ph type="sldNum" idx="12"/>
          </p:nvPr>
        </p:nvSpPr>
        <p:spPr>
          <a:xfrm>
            <a:off x="9167284" y="6414064"/>
            <a:ext cx="7387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 Pictures with Caption, Alt.">
  <p:cSld name="3 Pictures with Caption, Alt.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9"/>
          <p:cNvSpPr txBox="1">
            <a:spLocks noGrp="1"/>
          </p:cNvSpPr>
          <p:nvPr>
            <p:ph type="title"/>
          </p:nvPr>
        </p:nvSpPr>
        <p:spPr>
          <a:xfrm>
            <a:off x="6045199" y="3124200"/>
            <a:ext cx="5668380" cy="871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600"/>
              <a:buFont typeface="Open Sans"/>
              <a:buNone/>
              <a:defRPr sz="2600" b="1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39"/>
          <p:cNvSpPr>
            <a:spLocks noGrp="1"/>
          </p:cNvSpPr>
          <p:nvPr>
            <p:ph type="pic" idx="2"/>
          </p:nvPr>
        </p:nvSpPr>
        <p:spPr>
          <a:xfrm>
            <a:off x="268941" y="2365248"/>
            <a:ext cx="5602696" cy="4314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32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FA1CF"/>
              </a:buClr>
              <a:buSzPts val="2100"/>
              <a:buFont typeface="Arial"/>
              <a:buNone/>
              <a:defRPr sz="28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R="0" lvl="2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  <a:defRPr sz="2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R="0" lvl="3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FA1CF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R="0" lvl="4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FA1CF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FA1CF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sz="20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27" name="Google Shape;127;p39"/>
          <p:cNvSpPr txBox="1">
            <a:spLocks noGrp="1"/>
          </p:cNvSpPr>
          <p:nvPr>
            <p:ph type="body" idx="1"/>
          </p:nvPr>
        </p:nvSpPr>
        <p:spPr>
          <a:xfrm>
            <a:off x="6045199" y="3995738"/>
            <a:ext cx="5668380" cy="2147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050"/>
              <a:buNone/>
              <a:defRPr sz="1400" b="0" i="0"/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75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675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675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9pPr>
          </a:lstStyle>
          <a:p>
            <a:endParaRPr/>
          </a:p>
        </p:txBody>
      </p:sp>
      <p:sp>
        <p:nvSpPr>
          <p:cNvPr id="128" name="Google Shape;128;p39"/>
          <p:cNvSpPr txBox="1">
            <a:spLocks noGrp="1"/>
          </p:cNvSpPr>
          <p:nvPr>
            <p:ph type="ftr" idx="11"/>
          </p:nvPr>
        </p:nvSpPr>
        <p:spPr>
          <a:xfrm>
            <a:off x="6045201" y="6423589"/>
            <a:ext cx="312208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39"/>
          <p:cNvSpPr txBox="1">
            <a:spLocks noGrp="1"/>
          </p:cNvSpPr>
          <p:nvPr>
            <p:ph type="sldNum" idx="12"/>
          </p:nvPr>
        </p:nvSpPr>
        <p:spPr>
          <a:xfrm>
            <a:off x="9167284" y="6414064"/>
            <a:ext cx="7387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0" name="Google Shape;130;p39"/>
          <p:cNvSpPr>
            <a:spLocks noGrp="1"/>
          </p:cNvSpPr>
          <p:nvPr>
            <p:ph type="pic" idx="3"/>
          </p:nvPr>
        </p:nvSpPr>
        <p:spPr>
          <a:xfrm>
            <a:off x="268940" y="228600"/>
            <a:ext cx="2743200" cy="2039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 sz="16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FA1CF"/>
              </a:buClr>
              <a:buSzPts val="1050"/>
              <a:buFont typeface="Arial"/>
              <a:buChar char="•"/>
              <a:defRPr sz="1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R="0" lvl="2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Arial"/>
              <a:buChar char="•"/>
              <a:defRPr sz="1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R="0" lvl="3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FA1CF"/>
              </a:buClr>
              <a:buSzPts val="1050"/>
              <a:buFont typeface="Arial"/>
              <a:buChar char="•"/>
              <a:defRPr sz="1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R="0" lvl="4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Arial"/>
              <a:buChar char="•"/>
              <a:defRPr sz="1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R="0" lvl="5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FA1CF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FA1CF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31" name="Google Shape;131;p39"/>
          <p:cNvSpPr>
            <a:spLocks noGrp="1"/>
          </p:cNvSpPr>
          <p:nvPr>
            <p:ph type="pic" idx="4"/>
          </p:nvPr>
        </p:nvSpPr>
        <p:spPr>
          <a:xfrm>
            <a:off x="3128437" y="228600"/>
            <a:ext cx="2743200" cy="2039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 sz="16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FA1CF"/>
              </a:buClr>
              <a:buSzPts val="1050"/>
              <a:buFont typeface="Arial"/>
              <a:buChar char="•"/>
              <a:defRPr sz="1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R="0" lvl="2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Arial"/>
              <a:buChar char="•"/>
              <a:defRPr sz="1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R="0" lvl="3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FA1CF"/>
              </a:buClr>
              <a:buSzPts val="1050"/>
              <a:buFont typeface="Arial"/>
              <a:buChar char="•"/>
              <a:defRPr sz="1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R="0" lvl="4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Arial"/>
              <a:buChar char="•"/>
              <a:defRPr sz="1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R="0" lvl="5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FA1CF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FA1CF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40"/>
          <p:cNvSpPr txBox="1">
            <a:spLocks noGrp="1"/>
          </p:cNvSpPr>
          <p:nvPr>
            <p:ph type="ftr" idx="11"/>
          </p:nvPr>
        </p:nvSpPr>
        <p:spPr>
          <a:xfrm>
            <a:off x="524937" y="6423589"/>
            <a:ext cx="79078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40"/>
          <p:cNvSpPr txBox="1">
            <a:spLocks noGrp="1"/>
          </p:cNvSpPr>
          <p:nvPr>
            <p:ph type="sldNum" idx="12"/>
          </p:nvPr>
        </p:nvSpPr>
        <p:spPr>
          <a:xfrm>
            <a:off x="9167284" y="6414064"/>
            <a:ext cx="7387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5" name="Google Shape;135;p40"/>
          <p:cNvSpPr txBox="1"/>
          <p:nvPr/>
        </p:nvSpPr>
        <p:spPr>
          <a:xfrm>
            <a:off x="486271" y="684960"/>
            <a:ext cx="621150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Open Sans"/>
              <a:buNone/>
            </a:pPr>
            <a:r>
              <a:rPr lang="en-US" sz="18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Project Partners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6" name="Google Shape;136;p40"/>
          <p:cNvGrpSpPr/>
          <p:nvPr/>
        </p:nvGrpSpPr>
        <p:grpSpPr>
          <a:xfrm>
            <a:off x="430525" y="5422420"/>
            <a:ext cx="5472564" cy="563248"/>
            <a:chOff x="1578208" y="5232211"/>
            <a:chExt cx="5472564" cy="563248"/>
          </a:xfrm>
        </p:grpSpPr>
        <p:pic>
          <p:nvPicPr>
            <p:cNvPr id="137" name="Google Shape;137;p40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578208" y="5270281"/>
              <a:ext cx="787769" cy="52517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8" name="Google Shape;138;p40"/>
            <p:cNvSpPr txBox="1"/>
            <p:nvPr/>
          </p:nvSpPr>
          <p:spPr>
            <a:xfrm>
              <a:off x="2381031" y="5232211"/>
              <a:ext cx="4669741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1000"/>
                <a:buFont typeface="Open Sans Light"/>
                <a:buNone/>
              </a:pPr>
              <a:r>
                <a:rPr lang="en-US" sz="1000" b="0" i="0" u="none" strike="noStrike" cap="none">
                  <a:solidFill>
                    <a:srgbClr val="7F7F7F"/>
                  </a:solidFill>
                  <a:latin typeface="Open Sans Light"/>
                  <a:ea typeface="Open Sans Light"/>
                  <a:cs typeface="Open Sans Light"/>
                  <a:sym typeface="Open Sans Light"/>
                </a:rPr>
                <a:t>This project received funding from the European Union’s Horizon 2020 research and innovation programme under grant agreement No 824586.</a:t>
              </a:r>
              <a:endParaRPr sz="1200" b="0" i="0" u="none" strike="noStrike" cap="non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grpSp>
        <p:nvGrpSpPr>
          <p:cNvPr id="139" name="Google Shape;139;p40"/>
          <p:cNvGrpSpPr/>
          <p:nvPr/>
        </p:nvGrpSpPr>
        <p:grpSpPr>
          <a:xfrm>
            <a:off x="367980" y="1548351"/>
            <a:ext cx="10925431" cy="3508347"/>
            <a:chOff x="367981" y="2838481"/>
            <a:chExt cx="8260946" cy="2652734"/>
          </a:xfrm>
        </p:grpSpPr>
        <p:cxnSp>
          <p:nvCxnSpPr>
            <p:cNvPr id="140" name="Google Shape;140;p40"/>
            <p:cNvCxnSpPr/>
            <p:nvPr/>
          </p:nvCxnSpPr>
          <p:spPr>
            <a:xfrm>
              <a:off x="462295" y="5491215"/>
              <a:ext cx="8166632" cy="0"/>
            </a:xfrm>
            <a:prstGeom prst="straightConnector1">
              <a:avLst/>
            </a:prstGeom>
            <a:noFill/>
            <a:ln w="12700" cap="flat" cmpd="sng">
              <a:solidFill>
                <a:srgbClr val="7F7F7F"/>
              </a:solidFill>
              <a:prstDash val="solid"/>
              <a:round/>
              <a:headEnd type="none" w="sm" len="sm"/>
              <a:tailEnd type="none" w="sm" len="sm"/>
            </a:ln>
          </p:spPr>
        </p:cxnSp>
        <p:pic>
          <p:nvPicPr>
            <p:cNvPr id="141" name="Google Shape;141;p40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30525" y="2838481"/>
              <a:ext cx="1590724" cy="62866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2" name="Google Shape;142;p40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796804" y="2871864"/>
              <a:ext cx="1433484" cy="5665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3" name="Google Shape;143;p4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5013470" y="2871864"/>
              <a:ext cx="1363378" cy="5388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4" name="Google Shape;144;p40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160030" y="2871792"/>
              <a:ext cx="1363559" cy="5388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145;p4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67981" y="3704672"/>
              <a:ext cx="1409105" cy="55689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40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2555153" y="3629957"/>
              <a:ext cx="1715929" cy="6781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7" name="Google Shape;147;p40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4935846" y="3667360"/>
              <a:ext cx="1470409" cy="582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8" name="Google Shape;148;p40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7117381" y="3681222"/>
              <a:ext cx="1511546" cy="5985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9" name="Google Shape;149;p40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1513365" y="4494254"/>
              <a:ext cx="1638327" cy="6487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0" name="Google Shape;150;p40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3734151" y="4508018"/>
              <a:ext cx="1593292" cy="6309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1" name="Google Shape;151;p40"/>
            <p:cNvPicPr preferRelativeResize="0"/>
            <p:nvPr/>
          </p:nvPicPr>
          <p:blipFill rotWithShape="1">
            <a:blip r:embed="rId13">
              <a:alphaModFix/>
            </a:blip>
            <a:srcRect b="34648"/>
            <a:stretch/>
          </p:blipFill>
          <p:spPr>
            <a:xfrm>
              <a:off x="5939530" y="4500909"/>
              <a:ext cx="1693270" cy="438206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4"/>
          <p:cNvSpPr txBox="1">
            <a:spLocks noGrp="1"/>
          </p:cNvSpPr>
          <p:nvPr>
            <p:ph type="ftr" idx="11"/>
          </p:nvPr>
        </p:nvSpPr>
        <p:spPr>
          <a:xfrm>
            <a:off x="524937" y="6423589"/>
            <a:ext cx="79078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4"/>
          <p:cNvSpPr txBox="1">
            <a:spLocks noGrp="1"/>
          </p:cNvSpPr>
          <p:nvPr>
            <p:ph type="sldNum" idx="12"/>
          </p:nvPr>
        </p:nvSpPr>
        <p:spPr>
          <a:xfrm>
            <a:off x="9167284" y="6414064"/>
            <a:ext cx="7387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5"/>
          <p:cNvSpPr txBox="1">
            <a:spLocks noGrp="1"/>
          </p:cNvSpPr>
          <p:nvPr>
            <p:ph type="title"/>
          </p:nvPr>
        </p:nvSpPr>
        <p:spPr>
          <a:xfrm>
            <a:off x="524938" y="889000"/>
            <a:ext cx="11142125" cy="10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"/>
              <a:buNone/>
              <a:defRPr b="1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5"/>
          <p:cNvSpPr txBox="1">
            <a:spLocks noGrp="1"/>
          </p:cNvSpPr>
          <p:nvPr>
            <p:ph type="body" idx="1"/>
          </p:nvPr>
        </p:nvSpPr>
        <p:spPr>
          <a:xfrm>
            <a:off x="524938" y="2209800"/>
            <a:ext cx="11142125" cy="3916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3850" algn="l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SzPts val="1500"/>
              <a:buChar char="•"/>
              <a:defRPr sz="2000" b="0" i="0"/>
            </a:lvl1pPr>
            <a:lvl2pPr marL="914400" lvl="1" indent="-314325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350"/>
              <a:buChar char="•"/>
              <a:defRPr sz="1800" b="0" i="0"/>
            </a:lvl2pPr>
            <a:lvl3pPr marL="1371600" lvl="2" indent="-314325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350"/>
              <a:buChar char="•"/>
              <a:defRPr sz="1800" b="0" i="0"/>
            </a:lvl3pPr>
            <a:lvl4pPr marL="1828800" lvl="3" indent="-314325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350"/>
              <a:buChar char="•"/>
              <a:defRPr sz="1800" b="0" i="0"/>
            </a:lvl4pPr>
            <a:lvl5pPr marL="2286000" lvl="4" indent="-314325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1350"/>
              <a:buChar char="•"/>
              <a:defRPr sz="1800" b="0" i="0"/>
            </a:lvl5pPr>
            <a:lvl6pPr marL="2743200" lvl="5" indent="-31432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25"/>
          <p:cNvSpPr txBox="1">
            <a:spLocks noGrp="1"/>
          </p:cNvSpPr>
          <p:nvPr>
            <p:ph type="ftr" idx="11"/>
          </p:nvPr>
        </p:nvSpPr>
        <p:spPr>
          <a:xfrm>
            <a:off x="524937" y="6423589"/>
            <a:ext cx="79078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5"/>
          <p:cNvSpPr txBox="1">
            <a:spLocks noGrp="1"/>
          </p:cNvSpPr>
          <p:nvPr>
            <p:ph type="sldNum" idx="12"/>
          </p:nvPr>
        </p:nvSpPr>
        <p:spPr>
          <a:xfrm>
            <a:off x="9167284" y="6414064"/>
            <a:ext cx="7387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Blank">
  <p:cSld name="2_Blank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6"/>
          <p:cNvSpPr txBox="1">
            <a:spLocks noGrp="1"/>
          </p:cNvSpPr>
          <p:nvPr>
            <p:ph type="ftr" idx="11"/>
          </p:nvPr>
        </p:nvSpPr>
        <p:spPr>
          <a:xfrm>
            <a:off x="524937" y="6423589"/>
            <a:ext cx="79078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6"/>
          <p:cNvSpPr txBox="1">
            <a:spLocks noGrp="1"/>
          </p:cNvSpPr>
          <p:nvPr>
            <p:ph type="sldNum" idx="12"/>
          </p:nvPr>
        </p:nvSpPr>
        <p:spPr>
          <a:xfrm>
            <a:off x="9167284" y="6414064"/>
            <a:ext cx="7387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5" name="Google Shape;35;p26"/>
          <p:cNvSpPr txBox="1"/>
          <p:nvPr/>
        </p:nvSpPr>
        <p:spPr>
          <a:xfrm>
            <a:off x="524937" y="596157"/>
            <a:ext cx="872690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Thanks for your attention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26"/>
          <p:cNvSpPr txBox="1"/>
          <p:nvPr/>
        </p:nvSpPr>
        <p:spPr>
          <a:xfrm>
            <a:off x="479947" y="2531759"/>
            <a:ext cx="6211504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Open Sans Light"/>
              <a:buNone/>
            </a:pPr>
            <a:r>
              <a:rPr lang="en-US" sz="1600" b="0" i="0" u="none" strike="noStrike" cap="none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Project Partners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7" name="Google Shape;37;p26"/>
          <p:cNvCxnSpPr/>
          <p:nvPr/>
        </p:nvCxnSpPr>
        <p:spPr>
          <a:xfrm>
            <a:off x="492714" y="5056698"/>
            <a:ext cx="10800697" cy="0"/>
          </a:xfrm>
          <a:prstGeom prst="straightConnector1">
            <a:avLst/>
          </a:prstGeom>
          <a:noFill/>
          <a:ln w="127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8" name="Google Shape;38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6164" y="3150232"/>
            <a:ext cx="10777244" cy="13710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9" name="Google Shape;39;p26"/>
          <p:cNvGrpSpPr/>
          <p:nvPr/>
        </p:nvGrpSpPr>
        <p:grpSpPr>
          <a:xfrm>
            <a:off x="516164" y="5422420"/>
            <a:ext cx="5472564" cy="563248"/>
            <a:chOff x="1578208" y="5232211"/>
            <a:chExt cx="5472564" cy="563248"/>
          </a:xfrm>
        </p:grpSpPr>
        <p:pic>
          <p:nvPicPr>
            <p:cNvPr id="40" name="Google Shape;40;p26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578208" y="5270281"/>
              <a:ext cx="787769" cy="52517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1" name="Google Shape;41;p26"/>
            <p:cNvSpPr txBox="1"/>
            <p:nvPr/>
          </p:nvSpPr>
          <p:spPr>
            <a:xfrm>
              <a:off x="2381031" y="5232211"/>
              <a:ext cx="4669741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F7F7F"/>
                </a:buClr>
                <a:buSzPts val="1000"/>
                <a:buFont typeface="Open Sans Light"/>
                <a:buNone/>
              </a:pPr>
              <a:r>
                <a:rPr lang="en-US" sz="1000" b="0" i="0" u="none" strike="noStrike" cap="none">
                  <a:solidFill>
                    <a:srgbClr val="7F7F7F"/>
                  </a:solidFill>
                  <a:latin typeface="Open Sans Light"/>
                  <a:ea typeface="Open Sans Light"/>
                  <a:cs typeface="Open Sans Light"/>
                  <a:sym typeface="Open Sans Light"/>
                </a:rPr>
                <a:t>This project received funding from the European Union’s Horizon 2020 research and innovation programme under grant agreement No 824586.</a:t>
              </a:r>
              <a:endParaRPr sz="1200" b="0" i="0" u="none" strike="noStrike" cap="none">
                <a:solidFill>
                  <a:schemeClr val="dk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42" name="Google Shape;42;p26"/>
          <p:cNvSpPr txBox="1"/>
          <p:nvPr/>
        </p:nvSpPr>
        <p:spPr>
          <a:xfrm>
            <a:off x="524938" y="1415162"/>
            <a:ext cx="612152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rgbClr val="396B99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Visit us at </a:t>
            </a:r>
            <a:r>
              <a:rPr lang="en-US" sz="32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h2020integrity.eu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" name="Google Shape;43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906001" y="1412393"/>
            <a:ext cx="557536" cy="557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2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677367" y="1412393"/>
            <a:ext cx="557536" cy="557536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26"/>
          <p:cNvSpPr txBox="1"/>
          <p:nvPr/>
        </p:nvSpPr>
        <p:spPr>
          <a:xfrm>
            <a:off x="7956645" y="1415162"/>
            <a:ext cx="4049624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0" i="0" u="none" strike="noStrike" cap="none">
                <a:solidFill>
                  <a:srgbClr val="396B99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Follow us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>
  <p:cSld name="Title Slide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7"/>
          <p:cNvSpPr/>
          <p:nvPr/>
        </p:nvSpPr>
        <p:spPr>
          <a:xfrm>
            <a:off x="6013565" y="0"/>
            <a:ext cx="5779140" cy="6874384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" name="Google Shape;48;p27"/>
          <p:cNvSpPr/>
          <p:nvPr/>
        </p:nvSpPr>
        <p:spPr>
          <a:xfrm>
            <a:off x="6013563" y="5535261"/>
            <a:ext cx="5779141" cy="95193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27"/>
          <p:cNvSpPr>
            <a:spLocks noGrp="1"/>
          </p:cNvSpPr>
          <p:nvPr>
            <p:ph type="pic" idx="2"/>
          </p:nvPr>
        </p:nvSpPr>
        <p:spPr>
          <a:xfrm>
            <a:off x="6013563" y="5535261"/>
            <a:ext cx="5779140" cy="9519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  <a:defRPr sz="16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FA1CF"/>
              </a:buClr>
              <a:buSzPts val="1050"/>
              <a:buFont typeface="Arial"/>
              <a:buChar char="•"/>
              <a:defRPr sz="1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R="0" lvl="2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Arial"/>
              <a:buChar char="•"/>
              <a:defRPr sz="1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R="0" lvl="3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FA1CF"/>
              </a:buClr>
              <a:buSzPts val="1050"/>
              <a:buFont typeface="Arial"/>
              <a:buChar char="•"/>
              <a:defRPr sz="1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R="0" lvl="4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Arial"/>
              <a:buChar char="•"/>
              <a:defRPr sz="1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R="0" lvl="5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FA1CF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R="0" lvl="6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R="0" lvl="7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FA1CF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R="0" lvl="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50" name="Google Shape;50;p27"/>
          <p:cNvSpPr txBox="1">
            <a:spLocks noGrp="1"/>
          </p:cNvSpPr>
          <p:nvPr>
            <p:ph type="ctrTitle"/>
          </p:nvPr>
        </p:nvSpPr>
        <p:spPr>
          <a:xfrm>
            <a:off x="6172265" y="1355252"/>
            <a:ext cx="5358948" cy="1092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Open Sans"/>
              <a:buNone/>
              <a:defRPr sz="3200" b="1" i="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7"/>
          <p:cNvSpPr txBox="1">
            <a:spLocks noGrp="1"/>
          </p:cNvSpPr>
          <p:nvPr>
            <p:ph type="subTitle" idx="1"/>
          </p:nvPr>
        </p:nvSpPr>
        <p:spPr>
          <a:xfrm>
            <a:off x="6172265" y="2714310"/>
            <a:ext cx="5358948" cy="44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200"/>
              <a:buNone/>
              <a:defRPr sz="1600" b="0" i="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05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05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05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05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pic>
        <p:nvPicPr>
          <p:cNvPr id="52" name="Google Shape;52;p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2141" y="346364"/>
            <a:ext cx="5179454" cy="5179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Google Shape;53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65540" y="5850843"/>
            <a:ext cx="562906" cy="37527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27"/>
          <p:cNvSpPr txBox="1"/>
          <p:nvPr/>
        </p:nvSpPr>
        <p:spPr>
          <a:xfrm>
            <a:off x="1576853" y="5869201"/>
            <a:ext cx="3743291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800"/>
              <a:buFont typeface="Open Sans Light"/>
              <a:buNone/>
            </a:pPr>
            <a:r>
              <a:rPr lang="en-US" sz="800" b="0" i="0" u="none" strike="noStrike" cap="none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This project received funding from the European Union’s Horizon 2020 research and innovation programme under grant agreement No 824586.</a:t>
            </a:r>
            <a:endParaRPr sz="1100" b="0" i="0" u="none" strike="noStrike" cap="none">
              <a:solidFill>
                <a:schemeClr val="dk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, Alt.">
  <p:cSld name="Title and Content, Alt.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8"/>
          <p:cNvSpPr txBox="1">
            <a:spLocks noGrp="1"/>
          </p:cNvSpPr>
          <p:nvPr>
            <p:ph type="body" idx="1"/>
          </p:nvPr>
        </p:nvSpPr>
        <p:spPr>
          <a:xfrm>
            <a:off x="524936" y="2209800"/>
            <a:ext cx="11142128" cy="3916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385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500"/>
              <a:buChar char="•"/>
              <a:defRPr sz="2000" b="0" i="0"/>
            </a:lvl1pPr>
            <a:lvl2pPr marL="914400" lvl="1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•"/>
              <a:defRPr sz="1800" b="0" i="0"/>
            </a:lvl2pPr>
            <a:lvl3pPr marL="1371600" lvl="2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•"/>
              <a:defRPr sz="1800" b="0" i="0"/>
            </a:lvl3pPr>
            <a:lvl4pPr marL="1828800" lvl="3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•"/>
              <a:defRPr sz="1800" b="0" i="0"/>
            </a:lvl4pPr>
            <a:lvl5pPr marL="2286000" lvl="4" indent="-314325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Char char="•"/>
              <a:defRPr sz="1800" b="0" i="0"/>
            </a:lvl5pPr>
            <a:lvl6pPr marL="2743200" lvl="5" indent="-31432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28"/>
          <p:cNvSpPr txBox="1">
            <a:spLocks noGrp="1"/>
          </p:cNvSpPr>
          <p:nvPr>
            <p:ph type="ftr" idx="11"/>
          </p:nvPr>
        </p:nvSpPr>
        <p:spPr>
          <a:xfrm>
            <a:off x="524937" y="6423589"/>
            <a:ext cx="79078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28"/>
          <p:cNvSpPr txBox="1">
            <a:spLocks noGrp="1"/>
          </p:cNvSpPr>
          <p:nvPr>
            <p:ph type="sldNum" idx="12"/>
          </p:nvPr>
        </p:nvSpPr>
        <p:spPr>
          <a:xfrm>
            <a:off x="9167284" y="6414064"/>
            <a:ext cx="7387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9" name="Google Shape;59;p28"/>
          <p:cNvSpPr txBox="1">
            <a:spLocks noGrp="1"/>
          </p:cNvSpPr>
          <p:nvPr>
            <p:ph type="body" idx="2"/>
          </p:nvPr>
        </p:nvSpPr>
        <p:spPr>
          <a:xfrm>
            <a:off x="524936" y="1603332"/>
            <a:ext cx="11142128" cy="606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800"/>
              <a:buNone/>
              <a:defRPr sz="2400" b="1" i="0" u="none" strike="noStrike" cap="none">
                <a:solidFill>
                  <a:srgbClr val="7F7F7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9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75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675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675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SzPts val="675"/>
              <a:buNone/>
              <a:defRPr sz="900"/>
            </a:lvl9pPr>
          </a:lstStyle>
          <a:p>
            <a:endParaRPr/>
          </a:p>
        </p:txBody>
      </p:sp>
      <p:sp>
        <p:nvSpPr>
          <p:cNvPr id="60" name="Google Shape;60;p28"/>
          <p:cNvSpPr txBox="1">
            <a:spLocks noGrp="1"/>
          </p:cNvSpPr>
          <p:nvPr>
            <p:ph type="title"/>
          </p:nvPr>
        </p:nvSpPr>
        <p:spPr>
          <a:xfrm>
            <a:off x="524936" y="889000"/>
            <a:ext cx="11142128" cy="714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"/>
              <a:buNone/>
              <a:defRPr b="1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29"/>
          <p:cNvSpPr txBox="1">
            <a:spLocks noGrp="1"/>
          </p:cNvSpPr>
          <p:nvPr>
            <p:ph type="title"/>
          </p:nvPr>
        </p:nvSpPr>
        <p:spPr>
          <a:xfrm>
            <a:off x="524935" y="2768601"/>
            <a:ext cx="11142133" cy="14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Open Sans"/>
              <a:buNone/>
              <a:defRPr sz="3200" b="1" i="0" cap="none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9"/>
          <p:cNvSpPr txBox="1">
            <a:spLocks noGrp="1"/>
          </p:cNvSpPr>
          <p:nvPr>
            <p:ph type="body" idx="1"/>
          </p:nvPr>
        </p:nvSpPr>
        <p:spPr>
          <a:xfrm>
            <a:off x="524935" y="4292604"/>
            <a:ext cx="11142133" cy="1523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050"/>
              <a:buNone/>
              <a:defRPr sz="1400" b="0" i="0" cap="none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05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05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05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05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05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05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29"/>
          <p:cNvSpPr txBox="1">
            <a:spLocks noGrp="1"/>
          </p:cNvSpPr>
          <p:nvPr>
            <p:ph type="ftr" idx="11"/>
          </p:nvPr>
        </p:nvSpPr>
        <p:spPr>
          <a:xfrm>
            <a:off x="524935" y="6248778"/>
            <a:ext cx="936413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66" name="Google Shape;66;p2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202605" y="6259788"/>
            <a:ext cx="1663765" cy="6297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30"/>
          <p:cNvSpPr txBox="1">
            <a:spLocks noGrp="1"/>
          </p:cNvSpPr>
          <p:nvPr>
            <p:ph type="title"/>
          </p:nvPr>
        </p:nvSpPr>
        <p:spPr>
          <a:xfrm>
            <a:off x="524936" y="889000"/>
            <a:ext cx="11142131" cy="10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"/>
              <a:buNone/>
              <a:defRPr b="1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30"/>
          <p:cNvSpPr txBox="1">
            <a:spLocks noGrp="1"/>
          </p:cNvSpPr>
          <p:nvPr>
            <p:ph type="body" idx="1"/>
          </p:nvPr>
        </p:nvSpPr>
        <p:spPr>
          <a:xfrm>
            <a:off x="524936" y="1985964"/>
            <a:ext cx="5451675" cy="41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048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200"/>
              <a:buChar char="•"/>
              <a:defRPr sz="1600" b="0" i="0"/>
            </a:lvl1pPr>
            <a:lvl2pPr marL="914400" lvl="1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2pPr>
            <a:lvl3pPr marL="1371600" lvl="2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3pPr>
            <a:lvl4pPr marL="1828800" lvl="3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4pPr>
            <a:lvl5pPr marL="2286000" lvl="4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5pPr>
            <a:lvl6pPr marL="2743200" lvl="5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6pPr>
            <a:lvl7pPr marL="3200400" lvl="6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7pPr>
            <a:lvl8pPr marL="3657600" lvl="7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8pPr>
            <a:lvl9pPr marL="4114800" lvl="8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9pPr>
          </a:lstStyle>
          <a:p>
            <a:endParaRPr/>
          </a:p>
        </p:txBody>
      </p:sp>
      <p:sp>
        <p:nvSpPr>
          <p:cNvPr id="70" name="Google Shape;70;p30"/>
          <p:cNvSpPr txBox="1">
            <a:spLocks noGrp="1"/>
          </p:cNvSpPr>
          <p:nvPr>
            <p:ph type="ftr" idx="11"/>
          </p:nvPr>
        </p:nvSpPr>
        <p:spPr>
          <a:xfrm>
            <a:off x="524937" y="6423589"/>
            <a:ext cx="79078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0"/>
          <p:cNvSpPr txBox="1">
            <a:spLocks noGrp="1"/>
          </p:cNvSpPr>
          <p:nvPr>
            <p:ph type="sldNum" idx="12"/>
          </p:nvPr>
        </p:nvSpPr>
        <p:spPr>
          <a:xfrm>
            <a:off x="9167284" y="6414064"/>
            <a:ext cx="7387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2" name="Google Shape;72;p30"/>
          <p:cNvSpPr txBox="1">
            <a:spLocks noGrp="1"/>
          </p:cNvSpPr>
          <p:nvPr>
            <p:ph type="body" idx="2"/>
          </p:nvPr>
        </p:nvSpPr>
        <p:spPr>
          <a:xfrm>
            <a:off x="6215392" y="1985964"/>
            <a:ext cx="5451675" cy="41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048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200"/>
              <a:buChar char="•"/>
              <a:defRPr sz="1600" b="0" i="0"/>
            </a:lvl1pPr>
            <a:lvl2pPr marL="914400" lvl="1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2pPr>
            <a:lvl3pPr marL="1371600" lvl="2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3pPr>
            <a:lvl4pPr marL="1828800" lvl="3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4pPr>
            <a:lvl5pPr marL="2286000" lvl="4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5pPr>
            <a:lvl6pPr marL="2743200" lvl="5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6pPr>
            <a:lvl7pPr marL="3200400" lvl="6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7pPr>
            <a:lvl8pPr marL="3657600" lvl="7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8pPr>
            <a:lvl9pPr marL="4114800" lvl="8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>
  <p:cSld name="Comparison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31"/>
          <p:cNvSpPr txBox="1">
            <a:spLocks noGrp="1"/>
          </p:cNvSpPr>
          <p:nvPr>
            <p:ph type="title"/>
          </p:nvPr>
        </p:nvSpPr>
        <p:spPr>
          <a:xfrm>
            <a:off x="524936" y="889000"/>
            <a:ext cx="11142131" cy="10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"/>
              <a:buNone/>
              <a:defRPr b="1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31"/>
          <p:cNvSpPr txBox="1">
            <a:spLocks noGrp="1"/>
          </p:cNvSpPr>
          <p:nvPr>
            <p:ph type="ftr" idx="11"/>
          </p:nvPr>
        </p:nvSpPr>
        <p:spPr>
          <a:xfrm>
            <a:off x="524937" y="6423589"/>
            <a:ext cx="79078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1"/>
          <p:cNvSpPr txBox="1">
            <a:spLocks noGrp="1"/>
          </p:cNvSpPr>
          <p:nvPr>
            <p:ph type="sldNum" idx="12"/>
          </p:nvPr>
        </p:nvSpPr>
        <p:spPr>
          <a:xfrm>
            <a:off x="9167284" y="6414064"/>
            <a:ext cx="7387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7" name="Google Shape;77;p31"/>
          <p:cNvSpPr txBox="1">
            <a:spLocks noGrp="1"/>
          </p:cNvSpPr>
          <p:nvPr>
            <p:ph type="body" idx="1"/>
          </p:nvPr>
        </p:nvSpPr>
        <p:spPr>
          <a:xfrm>
            <a:off x="524936" y="2020052"/>
            <a:ext cx="5451675" cy="322729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txBody>
          <a:bodyPr spcFirstLastPara="1" wrap="square" lIns="91425" tIns="0" rIns="91425" bIns="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 b="0" i="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None/>
              <a:defRPr sz="1600" b="1"/>
            </a:lvl9pPr>
          </a:lstStyle>
          <a:p>
            <a:endParaRPr/>
          </a:p>
        </p:txBody>
      </p:sp>
      <p:sp>
        <p:nvSpPr>
          <p:cNvPr id="78" name="Google Shape;78;p31"/>
          <p:cNvSpPr txBox="1">
            <a:spLocks noGrp="1"/>
          </p:cNvSpPr>
          <p:nvPr>
            <p:ph type="body" idx="2"/>
          </p:nvPr>
        </p:nvSpPr>
        <p:spPr>
          <a:xfrm>
            <a:off x="6215392" y="2020052"/>
            <a:ext cx="5451675" cy="322729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txBody>
          <a:bodyPr spcFirstLastPara="1" wrap="square" lIns="91425" tIns="0" rIns="91425" bIns="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 b="0" i="0">
                <a:solidFill>
                  <a:schemeClr val="l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35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None/>
              <a:defRPr sz="1600" b="1"/>
            </a:lvl9pPr>
          </a:lstStyle>
          <a:p>
            <a:endParaRPr/>
          </a:p>
        </p:txBody>
      </p:sp>
      <p:sp>
        <p:nvSpPr>
          <p:cNvPr id="79" name="Google Shape;79;p31"/>
          <p:cNvSpPr txBox="1">
            <a:spLocks noGrp="1"/>
          </p:cNvSpPr>
          <p:nvPr>
            <p:ph type="body" idx="3"/>
          </p:nvPr>
        </p:nvSpPr>
        <p:spPr>
          <a:xfrm>
            <a:off x="524936" y="2393578"/>
            <a:ext cx="5451675" cy="37325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048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200"/>
              <a:buChar char="•"/>
              <a:defRPr sz="1600" b="0" i="0"/>
            </a:lvl1pPr>
            <a:lvl2pPr marL="914400" lvl="1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2pPr>
            <a:lvl3pPr marL="1371600" lvl="2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3pPr>
            <a:lvl4pPr marL="1828800" lvl="3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4pPr>
            <a:lvl5pPr marL="2286000" lvl="4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5pPr>
            <a:lvl6pPr marL="2743200" lvl="5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6pPr>
            <a:lvl7pPr marL="3200400" lvl="6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7pPr>
            <a:lvl8pPr marL="3657600" lvl="7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8pPr>
            <a:lvl9pPr marL="4114800" lvl="8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9pPr>
          </a:lstStyle>
          <a:p>
            <a:endParaRPr/>
          </a:p>
        </p:txBody>
      </p:sp>
      <p:sp>
        <p:nvSpPr>
          <p:cNvPr id="80" name="Google Shape;80;p31"/>
          <p:cNvSpPr txBox="1">
            <a:spLocks noGrp="1"/>
          </p:cNvSpPr>
          <p:nvPr>
            <p:ph type="body" idx="4"/>
          </p:nvPr>
        </p:nvSpPr>
        <p:spPr>
          <a:xfrm>
            <a:off x="6215392" y="2393578"/>
            <a:ext cx="5451675" cy="37325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048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1200"/>
              <a:buChar char="•"/>
              <a:defRPr sz="1600" b="0" i="0"/>
            </a:lvl1pPr>
            <a:lvl2pPr marL="914400" lvl="1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2pPr>
            <a:lvl3pPr marL="1371600" lvl="2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3pPr>
            <a:lvl4pPr marL="1828800" lvl="3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4pPr>
            <a:lvl5pPr marL="2286000" lvl="4" indent="-3048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•"/>
              <a:defRPr sz="1600" b="0" i="0"/>
            </a:lvl5pPr>
            <a:lvl6pPr marL="2743200" lvl="5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6pPr>
            <a:lvl7pPr marL="3200400" lvl="6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7pPr>
            <a:lvl8pPr marL="3657600" lvl="7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8pPr>
            <a:lvl9pPr marL="4114800" lvl="8" indent="-30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SzPts val="1200"/>
              <a:buChar char="•"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2"/>
          <p:cNvSpPr txBox="1">
            <a:spLocks noGrp="1"/>
          </p:cNvSpPr>
          <p:nvPr>
            <p:ph type="title"/>
          </p:nvPr>
        </p:nvSpPr>
        <p:spPr>
          <a:xfrm>
            <a:off x="524936" y="889000"/>
            <a:ext cx="11142131" cy="10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"/>
              <a:buNone/>
              <a:defRPr sz="3600" b="1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22"/>
          <p:cNvSpPr txBox="1">
            <a:spLocks noGrp="1"/>
          </p:cNvSpPr>
          <p:nvPr>
            <p:ph type="body" idx="1"/>
          </p:nvPr>
        </p:nvSpPr>
        <p:spPr>
          <a:xfrm>
            <a:off x="524936" y="2209800"/>
            <a:ext cx="11142131" cy="3916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0480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914400" marR="0" lvl="1" indent="-2952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FA1CF"/>
              </a:buClr>
              <a:buSzPts val="1050"/>
              <a:buFont typeface="Arial"/>
              <a:buChar char="•"/>
              <a:defRPr sz="1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1371600" marR="0" lvl="2" indent="-2952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Arial"/>
              <a:buChar char="•"/>
              <a:defRPr sz="1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1828800" marR="0" lvl="3" indent="-2952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FA1CF"/>
              </a:buClr>
              <a:buSzPts val="1050"/>
              <a:buFont typeface="Arial"/>
              <a:buChar char="•"/>
              <a:defRPr sz="1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2286000" marR="0" lvl="4" indent="-295275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Arial"/>
              <a:buChar char="•"/>
              <a:defRPr sz="14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2743200" marR="0" lvl="5" indent="-3048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FA1CF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marL="3200400" marR="0" lvl="6" indent="-3048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marL="3657600" marR="0" lvl="7" indent="-3048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FA1CF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marL="4114800" marR="0" lvl="8" indent="-3048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rgbClr val="191919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12" name="Google Shape;12;p22"/>
          <p:cNvSpPr txBox="1">
            <a:spLocks noGrp="1"/>
          </p:cNvSpPr>
          <p:nvPr>
            <p:ph type="ftr" idx="11"/>
          </p:nvPr>
        </p:nvSpPr>
        <p:spPr>
          <a:xfrm>
            <a:off x="524937" y="6423589"/>
            <a:ext cx="790786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2"/>
          <p:cNvSpPr txBox="1">
            <a:spLocks noGrp="1"/>
          </p:cNvSpPr>
          <p:nvPr>
            <p:ph type="sldNum" idx="12"/>
          </p:nvPr>
        </p:nvSpPr>
        <p:spPr>
          <a:xfrm>
            <a:off x="9167284" y="6414064"/>
            <a:ext cx="7387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4" name="Google Shape;14;p22"/>
          <p:cNvPicPr preferRelativeResize="0"/>
          <p:nvPr/>
        </p:nvPicPr>
        <p:blipFill rotWithShape="1">
          <a:blip r:embed="rId20">
            <a:alphaModFix/>
          </a:blip>
          <a:srcRect l="12329" t="21087" r="12329" b="22595"/>
          <a:stretch/>
        </p:blipFill>
        <p:spPr>
          <a:xfrm>
            <a:off x="10410219" y="6392864"/>
            <a:ext cx="1256848" cy="3556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41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B1iWPB7UfuE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Mc3febrGrvQ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4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4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52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13" Type="http://schemas.openxmlformats.org/officeDocument/2006/relationships/image" Target="../media/image38.jpg"/><Relationship Id="rId3" Type="http://schemas.openxmlformats.org/officeDocument/2006/relationships/image" Target="../media/image28.jpg"/><Relationship Id="rId7" Type="http://schemas.openxmlformats.org/officeDocument/2006/relationships/image" Target="../media/image32.jpg"/><Relationship Id="rId12" Type="http://schemas.openxmlformats.org/officeDocument/2006/relationships/image" Target="../media/image3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jpg"/><Relationship Id="rId11" Type="http://schemas.openxmlformats.org/officeDocument/2006/relationships/image" Target="../media/image36.jpg"/><Relationship Id="rId5" Type="http://schemas.openxmlformats.org/officeDocument/2006/relationships/image" Target="../media/image30.jpg"/><Relationship Id="rId10" Type="http://schemas.openxmlformats.org/officeDocument/2006/relationships/image" Target="../media/image35.jpg"/><Relationship Id="rId4" Type="http://schemas.openxmlformats.org/officeDocument/2006/relationships/image" Target="../media/image29.jpg"/><Relationship Id="rId9" Type="http://schemas.openxmlformats.org/officeDocument/2006/relationships/image" Target="../media/image34.jpg"/><Relationship Id="rId14" Type="http://schemas.openxmlformats.org/officeDocument/2006/relationships/image" Target="../media/image3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4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"/>
          <p:cNvSpPr txBox="1">
            <a:spLocks noGrp="1"/>
          </p:cNvSpPr>
          <p:nvPr>
            <p:ph type="ctrTitle"/>
          </p:nvPr>
        </p:nvSpPr>
        <p:spPr>
          <a:xfrm>
            <a:off x="6172265" y="1355252"/>
            <a:ext cx="5358948" cy="1092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Open Sans"/>
              <a:buNone/>
            </a:pPr>
            <a:r>
              <a:rPr lang="en-US" dirty="0"/>
              <a:t>Animal</a:t>
            </a:r>
            <a:br>
              <a:rPr lang="en-US" dirty="0"/>
            </a:br>
            <a:r>
              <a:rPr lang="en-US" dirty="0"/>
              <a:t>Experimentation</a:t>
            </a:r>
            <a:br>
              <a:rPr lang="en-US" dirty="0"/>
            </a:br>
            <a:r>
              <a:rPr lang="en-US" dirty="0"/>
              <a:t>Module</a:t>
            </a:r>
            <a:endParaRPr dirty="0"/>
          </a:p>
        </p:txBody>
      </p:sp>
      <p:pic>
        <p:nvPicPr>
          <p:cNvPr id="159" name="Google Shape;159;p1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-36148" t="-36148" r="-36149" b="-36149"/>
          <a:stretch/>
        </p:blipFill>
        <p:spPr>
          <a:xfrm>
            <a:off x="6989140" y="5535261"/>
            <a:ext cx="3827985" cy="951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0"/>
          <p:cNvSpPr/>
          <p:nvPr/>
        </p:nvSpPr>
        <p:spPr>
          <a:xfrm>
            <a:off x="1007167" y="810733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10"/>
          <p:cNvSpPr/>
          <p:nvPr/>
        </p:nvSpPr>
        <p:spPr>
          <a:xfrm>
            <a:off x="1007167" y="1708420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p10"/>
          <p:cNvSpPr/>
          <p:nvPr/>
        </p:nvSpPr>
        <p:spPr>
          <a:xfrm>
            <a:off x="1007167" y="2606107"/>
            <a:ext cx="10177666" cy="709334"/>
          </a:xfrm>
          <a:prstGeom prst="rect">
            <a:avLst/>
          </a:prstGeom>
          <a:solidFill>
            <a:srgbClr val="4CA7DA"/>
          </a:solidFill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10"/>
          <p:cNvSpPr/>
          <p:nvPr/>
        </p:nvSpPr>
        <p:spPr>
          <a:xfrm>
            <a:off x="1007167" y="3503794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10"/>
          <p:cNvSpPr/>
          <p:nvPr/>
        </p:nvSpPr>
        <p:spPr>
          <a:xfrm>
            <a:off x="1007167" y="4401481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10"/>
          <p:cNvSpPr/>
          <p:nvPr/>
        </p:nvSpPr>
        <p:spPr>
          <a:xfrm>
            <a:off x="1007167" y="5299168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10"/>
          <p:cNvSpPr txBox="1"/>
          <p:nvPr/>
        </p:nvSpPr>
        <p:spPr>
          <a:xfrm>
            <a:off x="2274882" y="968959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Animal Experimentation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2" name="Google Shape;312;p10"/>
          <p:cNvSpPr txBox="1"/>
          <p:nvPr/>
        </p:nvSpPr>
        <p:spPr>
          <a:xfrm>
            <a:off x="2274882" y="2749406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The Research Process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Google Shape;313;p10"/>
          <p:cNvSpPr txBox="1"/>
          <p:nvPr/>
        </p:nvSpPr>
        <p:spPr>
          <a:xfrm>
            <a:off x="2274882" y="3614925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Research Integrity: principles and importance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10"/>
          <p:cNvSpPr txBox="1"/>
          <p:nvPr/>
        </p:nvSpPr>
        <p:spPr>
          <a:xfrm>
            <a:off x="2274882" y="4512494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Practical Activity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" name="Google Shape;315;p10"/>
          <p:cNvSpPr txBox="1"/>
          <p:nvPr/>
        </p:nvSpPr>
        <p:spPr>
          <a:xfrm>
            <a:off x="2274882" y="5422949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Conclusion/Wrap-up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p10"/>
          <p:cNvSpPr txBox="1"/>
          <p:nvPr/>
        </p:nvSpPr>
        <p:spPr>
          <a:xfrm>
            <a:off x="2274882" y="1832254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Animal Welfare and the Ethical issues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17" name="Google Shape;317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5582" y="1061245"/>
            <a:ext cx="779690" cy="299881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38969" y="1820478"/>
            <a:ext cx="515027" cy="46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45411" y="5406350"/>
            <a:ext cx="358698" cy="478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0" name="Google Shape;320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302096" y="4532513"/>
            <a:ext cx="667050" cy="421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1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356857" y="2731668"/>
            <a:ext cx="497140" cy="497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10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341578" y="3604620"/>
            <a:ext cx="566364" cy="4719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11"/>
          <p:cNvSpPr txBox="1">
            <a:spLocks noGrp="1"/>
          </p:cNvSpPr>
          <p:nvPr>
            <p:ph type="title"/>
          </p:nvPr>
        </p:nvSpPr>
        <p:spPr>
          <a:xfrm>
            <a:off x="524938" y="889000"/>
            <a:ext cx="11142125" cy="10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"/>
              <a:buNone/>
            </a:pPr>
            <a:r>
              <a:rPr lang="en-US"/>
              <a:t>What is Research?</a:t>
            </a:r>
            <a:endParaRPr/>
          </a:p>
        </p:txBody>
      </p:sp>
      <p:sp>
        <p:nvSpPr>
          <p:cNvPr id="329" name="Google Shape;329;p11"/>
          <p:cNvSpPr txBox="1">
            <a:spLocks noGrp="1"/>
          </p:cNvSpPr>
          <p:nvPr>
            <p:ph type="body" idx="1"/>
          </p:nvPr>
        </p:nvSpPr>
        <p:spPr>
          <a:xfrm>
            <a:off x="524939" y="2209800"/>
            <a:ext cx="6417282" cy="3916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>
              <a:spcBef>
                <a:spcPts val="0"/>
              </a:spcBef>
            </a:pPr>
            <a:r>
              <a:rPr lang="en-US" dirty="0"/>
              <a:t>To </a:t>
            </a:r>
            <a:r>
              <a:rPr lang="en-US" b="1" dirty="0">
                <a:latin typeface="Open Sans"/>
                <a:ea typeface="Open Sans"/>
                <a:cs typeface="Open Sans"/>
                <a:sym typeface="Open Sans"/>
              </a:rPr>
              <a:t>investigate</a:t>
            </a:r>
            <a:r>
              <a:rPr lang="en-US" dirty="0"/>
              <a:t>, using certain tools, procedures and/or data, to </a:t>
            </a:r>
            <a:r>
              <a:rPr lang="en-US" b="1" dirty="0">
                <a:latin typeface="Open Sans"/>
                <a:ea typeface="Open Sans"/>
                <a:cs typeface="Open Sans"/>
                <a:sym typeface="Open Sans"/>
              </a:rPr>
              <a:t>create new knowledge </a:t>
            </a:r>
            <a:endParaRPr lang="en-US" dirty="0"/>
          </a:p>
          <a:p>
            <a:pPr marL="342900" lvl="0" indent="-342900"/>
            <a:r>
              <a:rPr lang="en-US" dirty="0"/>
              <a:t>To </a:t>
            </a:r>
            <a:r>
              <a:rPr lang="en-US" b="1" dirty="0">
                <a:latin typeface="Open Sans"/>
                <a:ea typeface="Open Sans"/>
                <a:cs typeface="Open Sans"/>
                <a:sym typeface="Open Sans"/>
              </a:rPr>
              <a:t>answer</a:t>
            </a:r>
            <a:r>
              <a:rPr lang="en-US" dirty="0"/>
              <a:t> a research question</a:t>
            </a:r>
          </a:p>
          <a:p>
            <a:pPr marL="342900" lvl="0" indent="-342900"/>
            <a:r>
              <a:rPr lang="en-US" dirty="0"/>
              <a:t>To use previous </a:t>
            </a:r>
            <a:r>
              <a:rPr lang="en-US" b="1" dirty="0">
                <a:latin typeface="Open Sans"/>
                <a:ea typeface="Open Sans"/>
                <a:cs typeface="Open Sans"/>
                <a:sym typeface="Open Sans"/>
              </a:rPr>
              <a:t>knowledge</a:t>
            </a:r>
            <a:r>
              <a:rPr lang="en-US" dirty="0"/>
              <a:t>, in a creative way, to generate </a:t>
            </a:r>
            <a:r>
              <a:rPr lang="en-US" b="1" dirty="0">
                <a:latin typeface="Open Sans"/>
                <a:ea typeface="Open Sans"/>
                <a:cs typeface="Open Sans"/>
                <a:sym typeface="Open Sans"/>
              </a:rPr>
              <a:t>new concepts</a:t>
            </a:r>
            <a:r>
              <a:rPr lang="en-US" dirty="0"/>
              <a:t>, </a:t>
            </a:r>
            <a:r>
              <a:rPr lang="en-US" b="1" dirty="0">
                <a:latin typeface="Open Sans"/>
                <a:ea typeface="Open Sans"/>
                <a:cs typeface="Open Sans"/>
                <a:sym typeface="Open Sans"/>
              </a:rPr>
              <a:t>methodologies</a:t>
            </a:r>
            <a:r>
              <a:rPr lang="en-US" dirty="0"/>
              <a:t> and </a:t>
            </a:r>
            <a:r>
              <a:rPr lang="en-US" b="1" dirty="0">
                <a:latin typeface="Open Sans"/>
                <a:ea typeface="Open Sans"/>
                <a:cs typeface="Open Sans"/>
                <a:sym typeface="Open Sans"/>
              </a:rPr>
              <a:t>understandings</a:t>
            </a:r>
            <a:endParaRPr lang="en-US" dirty="0"/>
          </a:p>
          <a:p>
            <a:pPr marL="342900" lvl="0" indent="-247650">
              <a:buNone/>
            </a:pPr>
            <a:endParaRPr lang="en-US" dirty="0"/>
          </a:p>
        </p:txBody>
      </p:sp>
      <p:pic>
        <p:nvPicPr>
          <p:cNvPr id="330" name="Google Shape;330;p11"/>
          <p:cNvPicPr preferRelativeResize="0"/>
          <p:nvPr/>
        </p:nvPicPr>
        <p:blipFill rotWithShape="1">
          <a:blip r:embed="rId3">
            <a:alphaModFix/>
          </a:blip>
          <a:srcRect l="3002" r="5935"/>
          <a:stretch/>
        </p:blipFill>
        <p:spPr>
          <a:xfrm>
            <a:off x="8028632" y="0"/>
            <a:ext cx="416336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12"/>
          <p:cNvSpPr txBox="1">
            <a:spLocks noGrp="1"/>
          </p:cNvSpPr>
          <p:nvPr>
            <p:ph type="title"/>
          </p:nvPr>
        </p:nvSpPr>
        <p:spPr>
          <a:xfrm>
            <a:off x="524938" y="889000"/>
            <a:ext cx="11142125" cy="10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"/>
              <a:buNone/>
            </a:pPr>
            <a:r>
              <a:rPr lang="en-US"/>
              <a:t>Research Design</a:t>
            </a:r>
            <a:endParaRPr/>
          </a:p>
        </p:txBody>
      </p:sp>
      <p:sp>
        <p:nvSpPr>
          <p:cNvPr id="337" name="Google Shape;337;p12"/>
          <p:cNvSpPr txBox="1"/>
          <p:nvPr/>
        </p:nvSpPr>
        <p:spPr>
          <a:xfrm>
            <a:off x="524938" y="1743404"/>
            <a:ext cx="2228773" cy="1882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Arial"/>
              <a:buNone/>
            </a:pPr>
            <a:r>
              <a:rPr lang="en-US" sz="9600" b="1" i="0" u="none" strike="noStrike" cap="none" dirty="0">
                <a:solidFill>
                  <a:srgbClr val="B9E1F9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01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p12"/>
          <p:cNvSpPr txBox="1"/>
          <p:nvPr/>
        </p:nvSpPr>
        <p:spPr>
          <a:xfrm>
            <a:off x="5822731" y="1743404"/>
            <a:ext cx="2228773" cy="1882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7200"/>
              <a:buFont typeface="Arial"/>
              <a:buNone/>
            </a:pPr>
            <a:r>
              <a:rPr lang="en-US" sz="9600" b="1" i="0" u="none" strike="noStrike" cap="none">
                <a:solidFill>
                  <a:srgbClr val="B9E1F9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02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" name="Google Shape;339;p12"/>
          <p:cNvSpPr txBox="1">
            <a:spLocks noGrp="1"/>
          </p:cNvSpPr>
          <p:nvPr>
            <p:ph type="body" idx="1"/>
          </p:nvPr>
        </p:nvSpPr>
        <p:spPr>
          <a:xfrm>
            <a:off x="1066512" y="2530358"/>
            <a:ext cx="4750676" cy="2927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b="1" dirty="0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Search for related studies</a:t>
            </a:r>
            <a:endParaRPr lang="en-US" dirty="0"/>
          </a:p>
          <a:p>
            <a:pPr marL="342900" lvl="0" indent="-342900"/>
            <a:r>
              <a:rPr lang="en-US" dirty="0"/>
              <a:t>To learn more about the topic</a:t>
            </a:r>
          </a:p>
          <a:p>
            <a:pPr marL="342900" lvl="0" indent="-342900"/>
            <a:r>
              <a:rPr lang="en-US" dirty="0"/>
              <a:t>To know which methodology to use</a:t>
            </a:r>
          </a:p>
          <a:p>
            <a:pPr marL="342900" lvl="0" indent="-342900"/>
            <a:r>
              <a:rPr lang="en-US" dirty="0"/>
              <a:t>To avoid repeating the same study and establish the research question </a:t>
            </a:r>
          </a:p>
        </p:txBody>
      </p:sp>
      <p:sp>
        <p:nvSpPr>
          <p:cNvPr id="340" name="Google Shape;340;p12"/>
          <p:cNvSpPr txBox="1"/>
          <p:nvPr/>
        </p:nvSpPr>
        <p:spPr>
          <a:xfrm>
            <a:off x="6374813" y="2657233"/>
            <a:ext cx="5033876" cy="2927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</a:pPr>
            <a:r>
              <a:rPr lang="en-US" sz="20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Understand Animal Biology</a:t>
            </a:r>
            <a:endParaRPr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To choose the animal with the desirable characteristics for the study</a:t>
            </a:r>
            <a:endParaRPr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Animals should be reliable, practical and desirable to answer the question</a:t>
            </a:r>
            <a:endParaRPr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13"/>
          <p:cNvSpPr txBox="1">
            <a:spLocks noGrp="1"/>
          </p:cNvSpPr>
          <p:nvPr>
            <p:ph type="title"/>
          </p:nvPr>
        </p:nvSpPr>
        <p:spPr>
          <a:xfrm>
            <a:off x="524938" y="889000"/>
            <a:ext cx="11142125" cy="10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"/>
              <a:buNone/>
            </a:pPr>
            <a:r>
              <a:rPr lang="en-US"/>
              <a:t>Choice of Methodology and Data analysis</a:t>
            </a:r>
            <a:endParaRPr/>
          </a:p>
        </p:txBody>
      </p:sp>
      <p:sp>
        <p:nvSpPr>
          <p:cNvPr id="347" name="Google Shape;347;p13"/>
          <p:cNvSpPr txBox="1">
            <a:spLocks noGrp="1"/>
          </p:cNvSpPr>
          <p:nvPr>
            <p:ph type="body" idx="1"/>
          </p:nvPr>
        </p:nvSpPr>
        <p:spPr>
          <a:xfrm>
            <a:off x="524938" y="2064656"/>
            <a:ext cx="11142125" cy="4147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>
              <a:spcBef>
                <a:spcPts val="0"/>
              </a:spcBef>
            </a:pPr>
            <a:r>
              <a:rPr lang="en-US" dirty="0"/>
              <a:t>Are there </a:t>
            </a:r>
            <a:r>
              <a:rPr lang="en-US" b="1" dirty="0">
                <a:latin typeface="Open Sans"/>
                <a:ea typeface="Open Sans"/>
                <a:cs typeface="Open Sans"/>
                <a:sym typeface="Open Sans"/>
              </a:rPr>
              <a:t>standard protocols?</a:t>
            </a:r>
            <a:r>
              <a:rPr lang="en-US" dirty="0"/>
              <a:t>	Methodology validated by the scientific community</a:t>
            </a:r>
          </a:p>
          <a:p>
            <a:pPr marL="342900" lvl="0" indent="-342900"/>
            <a:r>
              <a:rPr lang="en-US" dirty="0"/>
              <a:t>Choose the method that is likely to </a:t>
            </a:r>
            <a:r>
              <a:rPr lang="en-US" b="1" dirty="0">
                <a:latin typeface="Open Sans"/>
                <a:ea typeface="Open Sans"/>
                <a:cs typeface="Open Sans"/>
                <a:sym typeface="Open Sans"/>
              </a:rPr>
              <a:t>produce successful results </a:t>
            </a:r>
            <a:r>
              <a:rPr lang="en-US" dirty="0"/>
              <a:t>with: </a:t>
            </a:r>
          </a:p>
          <a:p>
            <a:pPr marL="0" lvl="0" indent="0">
              <a:buNone/>
            </a:pPr>
            <a:r>
              <a:rPr lang="en-US" dirty="0"/>
              <a:t>     </a:t>
            </a:r>
            <a:r>
              <a:rPr lang="en-US" b="1" dirty="0">
                <a:solidFill>
                  <a:srgbClr val="4CA7DA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01.</a:t>
            </a:r>
            <a:r>
              <a:rPr lang="en-US" dirty="0"/>
              <a:t> The </a:t>
            </a:r>
            <a:r>
              <a:rPr lang="en-US" b="1" dirty="0">
                <a:latin typeface="Open Sans"/>
                <a:ea typeface="Open Sans"/>
                <a:cs typeface="Open Sans"/>
                <a:sym typeface="Open Sans"/>
              </a:rPr>
              <a:t>minimum</a:t>
            </a:r>
            <a:r>
              <a:rPr lang="en-US" dirty="0"/>
              <a:t> number of animals</a:t>
            </a:r>
          </a:p>
          <a:p>
            <a:pPr marL="0" lvl="0" indent="0">
              <a:buNone/>
            </a:pPr>
            <a:r>
              <a:rPr lang="en-US" dirty="0"/>
              <a:t>     </a:t>
            </a:r>
            <a:r>
              <a:rPr lang="en-US" b="1" dirty="0">
                <a:solidFill>
                  <a:srgbClr val="4CA7DA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02.</a:t>
            </a:r>
            <a:r>
              <a:rPr lang="en-US" dirty="0"/>
              <a:t> Animals with the </a:t>
            </a:r>
            <a:r>
              <a:rPr lang="en-US" b="1" dirty="0">
                <a:latin typeface="Open Sans"/>
                <a:ea typeface="Open Sans"/>
                <a:cs typeface="Open Sans"/>
                <a:sym typeface="Open Sans"/>
              </a:rPr>
              <a:t>lowest capacity </a:t>
            </a:r>
            <a:r>
              <a:rPr lang="en-US" dirty="0"/>
              <a:t>to experience pain, suffering, distress or lasting harm </a:t>
            </a:r>
          </a:p>
          <a:p>
            <a:pPr marL="0" lvl="0" indent="0">
              <a:buNone/>
            </a:pPr>
            <a:r>
              <a:rPr lang="en-US" dirty="0"/>
              <a:t>     </a:t>
            </a:r>
            <a:r>
              <a:rPr lang="en-US" b="1" dirty="0">
                <a:solidFill>
                  <a:srgbClr val="4CA7DA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03.</a:t>
            </a:r>
            <a:r>
              <a:rPr lang="en-US" dirty="0"/>
              <a:t> Cause the least </a:t>
            </a:r>
            <a:r>
              <a:rPr lang="en-US" b="1" dirty="0">
                <a:latin typeface="Open Sans"/>
                <a:ea typeface="Open Sans"/>
                <a:cs typeface="Open Sans"/>
                <a:sym typeface="Open Sans"/>
              </a:rPr>
              <a:t>pain, suffering, distress or lasting harm</a:t>
            </a:r>
            <a:endParaRPr lang="en-US" dirty="0"/>
          </a:p>
          <a:p>
            <a:pPr marL="342900" lvl="0" indent="-342900"/>
            <a:r>
              <a:rPr lang="en-US" dirty="0">
                <a:latin typeface="Open Sans"/>
                <a:ea typeface="Open Sans"/>
                <a:cs typeface="Open Sans"/>
                <a:sym typeface="Open Sans"/>
              </a:rPr>
              <a:t>Data should be </a:t>
            </a:r>
            <a:r>
              <a:rPr lang="en-US" dirty="0" err="1">
                <a:latin typeface="Open Sans"/>
                <a:ea typeface="Open Sans"/>
                <a:cs typeface="Open Sans"/>
                <a:sym typeface="Open Sans"/>
              </a:rPr>
              <a:t>analysed</a:t>
            </a:r>
            <a:r>
              <a:rPr lang="en-US" dirty="0">
                <a:latin typeface="Open Sans"/>
                <a:ea typeface="Open Sans"/>
                <a:cs typeface="Open Sans"/>
                <a:sym typeface="Open Sans"/>
              </a:rPr>
              <a:t> employing transparent, robust and honest methods </a:t>
            </a:r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pPr marL="342900" lvl="0" indent="-247650">
              <a:buNone/>
            </a:pPr>
            <a:endParaRPr lang="en-US" dirty="0"/>
          </a:p>
        </p:txBody>
      </p:sp>
      <p:sp>
        <p:nvSpPr>
          <p:cNvPr id="348" name="Google Shape;348;p13"/>
          <p:cNvSpPr/>
          <p:nvPr/>
        </p:nvSpPr>
        <p:spPr>
          <a:xfrm>
            <a:off x="4737794" y="2180496"/>
            <a:ext cx="315310" cy="382970"/>
          </a:xfrm>
          <a:prstGeom prst="chevron">
            <a:avLst>
              <a:gd name="adj" fmla="val 50000"/>
            </a:avLst>
          </a:prstGeom>
          <a:solidFill>
            <a:srgbClr val="4CA7D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14"/>
          <p:cNvSpPr/>
          <p:nvPr/>
        </p:nvSpPr>
        <p:spPr>
          <a:xfrm>
            <a:off x="1007167" y="810733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14"/>
          <p:cNvSpPr/>
          <p:nvPr/>
        </p:nvSpPr>
        <p:spPr>
          <a:xfrm>
            <a:off x="1007167" y="1708420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14"/>
          <p:cNvSpPr/>
          <p:nvPr/>
        </p:nvSpPr>
        <p:spPr>
          <a:xfrm>
            <a:off x="1007167" y="2606107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7" name="Google Shape;357;p14"/>
          <p:cNvSpPr/>
          <p:nvPr/>
        </p:nvSpPr>
        <p:spPr>
          <a:xfrm>
            <a:off x="1007167" y="3503794"/>
            <a:ext cx="10177666" cy="709334"/>
          </a:xfrm>
          <a:prstGeom prst="rect">
            <a:avLst/>
          </a:prstGeom>
          <a:solidFill>
            <a:srgbClr val="4CA7DA"/>
          </a:solidFill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p14"/>
          <p:cNvSpPr/>
          <p:nvPr/>
        </p:nvSpPr>
        <p:spPr>
          <a:xfrm>
            <a:off x="1007167" y="4401481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14"/>
          <p:cNvSpPr/>
          <p:nvPr/>
        </p:nvSpPr>
        <p:spPr>
          <a:xfrm>
            <a:off x="1007167" y="5299168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p14"/>
          <p:cNvSpPr txBox="1"/>
          <p:nvPr/>
        </p:nvSpPr>
        <p:spPr>
          <a:xfrm>
            <a:off x="2274882" y="968959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Animal Experimentation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14"/>
          <p:cNvSpPr txBox="1"/>
          <p:nvPr/>
        </p:nvSpPr>
        <p:spPr>
          <a:xfrm>
            <a:off x="2274882" y="2749406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The Research Process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14"/>
          <p:cNvSpPr txBox="1"/>
          <p:nvPr/>
        </p:nvSpPr>
        <p:spPr>
          <a:xfrm>
            <a:off x="2274882" y="3614925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Research Integrity: principles and importance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3" name="Google Shape;363;p14"/>
          <p:cNvSpPr txBox="1"/>
          <p:nvPr/>
        </p:nvSpPr>
        <p:spPr>
          <a:xfrm>
            <a:off x="2274882" y="4512494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Practical Activity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4" name="Google Shape;364;p14"/>
          <p:cNvSpPr txBox="1"/>
          <p:nvPr/>
        </p:nvSpPr>
        <p:spPr>
          <a:xfrm>
            <a:off x="2274882" y="5422949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Conclusion/Wrap-up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p14"/>
          <p:cNvSpPr txBox="1"/>
          <p:nvPr/>
        </p:nvSpPr>
        <p:spPr>
          <a:xfrm>
            <a:off x="2274882" y="1832254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Animal Welfare and the Ethical issues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6" name="Google Shape;366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5582" y="1061245"/>
            <a:ext cx="779690" cy="299881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38969" y="1820478"/>
            <a:ext cx="515027" cy="46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45411" y="5406350"/>
            <a:ext cx="358698" cy="478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1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302096" y="4532513"/>
            <a:ext cx="667050" cy="421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1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356857" y="2731668"/>
            <a:ext cx="497140" cy="497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1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341578" y="3604620"/>
            <a:ext cx="566364" cy="4719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15"/>
          <p:cNvSpPr txBox="1">
            <a:spLocks noGrp="1"/>
          </p:cNvSpPr>
          <p:nvPr>
            <p:ph type="title"/>
          </p:nvPr>
        </p:nvSpPr>
        <p:spPr>
          <a:xfrm>
            <a:off x="524938" y="889000"/>
            <a:ext cx="11142125" cy="1112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"/>
              <a:buNone/>
            </a:pPr>
            <a:r>
              <a:rPr lang="en-US" dirty="0"/>
              <a:t>Research Integrity:</a:t>
            </a:r>
            <a:br>
              <a:rPr lang="en-US" dirty="0"/>
            </a:br>
            <a:r>
              <a:rPr lang="en-US" dirty="0"/>
              <a:t>principles and importance - Video 1</a:t>
            </a:r>
            <a:endParaRPr dirty="0"/>
          </a:p>
        </p:txBody>
      </p:sp>
      <p:sp>
        <p:nvSpPr>
          <p:cNvPr id="378" name="Google Shape;378;p15"/>
          <p:cNvSpPr txBox="1"/>
          <p:nvPr/>
        </p:nvSpPr>
        <p:spPr>
          <a:xfrm>
            <a:off x="524937" y="5727032"/>
            <a:ext cx="11142125" cy="57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lnSpc>
                <a:spcPct val="150000"/>
              </a:lnSpc>
              <a:buClr>
                <a:schemeClr val="accent1"/>
              </a:buClr>
              <a:buSzPts val="825"/>
            </a:pPr>
            <a:r>
              <a:rPr lang="en-US" sz="1100" b="1" i="0" u="none" strike="noStrike" cap="none" dirty="0">
                <a:solidFill>
                  <a:srgbClr val="191919"/>
                </a:solidFill>
                <a:latin typeface="Open Sans"/>
                <a:ea typeface="Open Sans"/>
                <a:cs typeface="Open Sans"/>
                <a:sym typeface="Open Sans"/>
              </a:rPr>
              <a:t>Or visit - </a:t>
            </a:r>
            <a:r>
              <a:rPr lang="en-US" sz="1100" b="1" dirty="0">
                <a:solidFill>
                  <a:srgbClr val="191919"/>
                </a:solidFill>
                <a:latin typeface="Open Sans"/>
                <a:ea typeface="Open Sans"/>
                <a:cs typeface="Open Sans"/>
                <a:sym typeface="Open Sans"/>
              </a:rPr>
              <a:t>https://</a:t>
            </a:r>
            <a:r>
              <a:rPr lang="en-US" sz="1100" b="1" dirty="0" err="1">
                <a:solidFill>
                  <a:srgbClr val="191919"/>
                </a:solidFill>
                <a:latin typeface="Open Sans"/>
                <a:ea typeface="Open Sans"/>
                <a:cs typeface="Open Sans"/>
                <a:sym typeface="Open Sans"/>
              </a:rPr>
              <a:t>youtu.be</a:t>
            </a:r>
            <a:r>
              <a:rPr lang="en-US" sz="1100" b="1" dirty="0">
                <a:solidFill>
                  <a:srgbClr val="191919"/>
                </a:solidFill>
                <a:latin typeface="Open Sans"/>
                <a:ea typeface="Open Sans"/>
                <a:cs typeface="Open Sans"/>
                <a:sym typeface="Open Sans"/>
              </a:rPr>
              <a:t>/B1iWPB7UfuE</a:t>
            </a:r>
            <a:endParaRPr sz="1100" b="0" i="0" u="none" strike="noStrike" cap="none" dirty="0">
              <a:solidFill>
                <a:srgbClr val="191919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379" name="Google Shape;379;p15">
            <a:hlinkClick r:id="rId3"/>
          </p:cNvPr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3211067" y="2313781"/>
            <a:ext cx="5769863" cy="324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16"/>
          <p:cNvSpPr txBox="1">
            <a:spLocks noGrp="1"/>
          </p:cNvSpPr>
          <p:nvPr>
            <p:ph type="title"/>
          </p:nvPr>
        </p:nvSpPr>
        <p:spPr>
          <a:xfrm>
            <a:off x="524938" y="889000"/>
            <a:ext cx="11142125" cy="10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"/>
              <a:buNone/>
            </a:pPr>
            <a:r>
              <a:rPr lang="en-US" dirty="0"/>
              <a:t>Research Integrity:</a:t>
            </a:r>
            <a:br>
              <a:rPr lang="en-US" dirty="0"/>
            </a:br>
            <a:r>
              <a:rPr lang="en-US" dirty="0"/>
              <a:t>principles and importance - Video 2</a:t>
            </a:r>
            <a:endParaRPr dirty="0"/>
          </a:p>
        </p:txBody>
      </p:sp>
      <p:pic>
        <p:nvPicPr>
          <p:cNvPr id="386" name="Google Shape;386;p16">
            <a:hlinkClick r:id="rId3"/>
          </p:cNvPr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3211068" y="2313781"/>
            <a:ext cx="5769863" cy="32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p16"/>
          <p:cNvSpPr txBox="1"/>
          <p:nvPr/>
        </p:nvSpPr>
        <p:spPr>
          <a:xfrm>
            <a:off x="524937" y="5727032"/>
            <a:ext cx="11142125" cy="57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lnSpc>
                <a:spcPct val="150000"/>
              </a:lnSpc>
              <a:buClr>
                <a:schemeClr val="accent1"/>
              </a:buClr>
              <a:buSzPts val="825"/>
            </a:pPr>
            <a:r>
              <a:rPr lang="en-US" sz="1100" b="1" i="0" u="none" strike="noStrike" cap="none" dirty="0">
                <a:solidFill>
                  <a:srgbClr val="191919"/>
                </a:solidFill>
                <a:latin typeface="Open Sans"/>
                <a:ea typeface="Open Sans"/>
                <a:cs typeface="Open Sans"/>
                <a:sym typeface="Open Sans"/>
              </a:rPr>
              <a:t>Or visit – </a:t>
            </a:r>
            <a:r>
              <a:rPr lang="en-US" sz="1100" b="1" dirty="0">
                <a:solidFill>
                  <a:srgbClr val="191919"/>
                </a:solidFill>
                <a:latin typeface="Open Sans"/>
                <a:ea typeface="Open Sans"/>
                <a:cs typeface="Open Sans"/>
                <a:sym typeface="Open Sans"/>
              </a:rPr>
              <a:t>https://</a:t>
            </a:r>
            <a:r>
              <a:rPr lang="en-US" sz="1100" b="1" dirty="0" err="1">
                <a:solidFill>
                  <a:srgbClr val="191919"/>
                </a:solidFill>
                <a:latin typeface="Open Sans"/>
                <a:ea typeface="Open Sans"/>
                <a:cs typeface="Open Sans"/>
                <a:sym typeface="Open Sans"/>
              </a:rPr>
              <a:t>youtu.be</a:t>
            </a:r>
            <a:r>
              <a:rPr lang="en-US" sz="1100" b="1" dirty="0">
                <a:solidFill>
                  <a:srgbClr val="191919"/>
                </a:solidFill>
                <a:latin typeface="Open Sans"/>
                <a:ea typeface="Open Sans"/>
                <a:cs typeface="Open Sans"/>
                <a:sym typeface="Open Sans"/>
              </a:rPr>
              <a:t>/Mc3febrGrvQ</a:t>
            </a:r>
            <a:endParaRPr sz="1100" b="0" i="0" u="none" strike="noStrike" cap="none" dirty="0">
              <a:solidFill>
                <a:srgbClr val="191919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17"/>
          <p:cNvSpPr/>
          <p:nvPr/>
        </p:nvSpPr>
        <p:spPr>
          <a:xfrm>
            <a:off x="1007167" y="810733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17"/>
          <p:cNvSpPr/>
          <p:nvPr/>
        </p:nvSpPr>
        <p:spPr>
          <a:xfrm>
            <a:off x="1007167" y="1708420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17"/>
          <p:cNvSpPr/>
          <p:nvPr/>
        </p:nvSpPr>
        <p:spPr>
          <a:xfrm>
            <a:off x="1007167" y="2606107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17"/>
          <p:cNvSpPr/>
          <p:nvPr/>
        </p:nvSpPr>
        <p:spPr>
          <a:xfrm>
            <a:off x="1007167" y="3503794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7" name="Google Shape;397;p17"/>
          <p:cNvSpPr/>
          <p:nvPr/>
        </p:nvSpPr>
        <p:spPr>
          <a:xfrm>
            <a:off x="1007167" y="4401481"/>
            <a:ext cx="10177666" cy="709334"/>
          </a:xfrm>
          <a:prstGeom prst="rect">
            <a:avLst/>
          </a:prstGeom>
          <a:solidFill>
            <a:srgbClr val="4CA7DA"/>
          </a:solidFill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17"/>
          <p:cNvSpPr/>
          <p:nvPr/>
        </p:nvSpPr>
        <p:spPr>
          <a:xfrm>
            <a:off x="1007167" y="5299168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17"/>
          <p:cNvSpPr txBox="1"/>
          <p:nvPr/>
        </p:nvSpPr>
        <p:spPr>
          <a:xfrm>
            <a:off x="2274882" y="968959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Animal Experimentation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0" name="Google Shape;400;p17"/>
          <p:cNvSpPr txBox="1"/>
          <p:nvPr/>
        </p:nvSpPr>
        <p:spPr>
          <a:xfrm>
            <a:off x="2274882" y="2749406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The Research Process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" name="Google Shape;401;p17"/>
          <p:cNvSpPr txBox="1"/>
          <p:nvPr/>
        </p:nvSpPr>
        <p:spPr>
          <a:xfrm>
            <a:off x="2274882" y="3614925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Research Integrity: principles and importance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2" name="Google Shape;402;p17"/>
          <p:cNvSpPr txBox="1"/>
          <p:nvPr/>
        </p:nvSpPr>
        <p:spPr>
          <a:xfrm>
            <a:off x="2274882" y="4512494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Practical Activity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17"/>
          <p:cNvSpPr txBox="1"/>
          <p:nvPr/>
        </p:nvSpPr>
        <p:spPr>
          <a:xfrm>
            <a:off x="2274882" y="5422949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Conclusion/Wrap-up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" name="Google Shape;404;p17"/>
          <p:cNvSpPr txBox="1"/>
          <p:nvPr/>
        </p:nvSpPr>
        <p:spPr>
          <a:xfrm>
            <a:off x="2274882" y="1832254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Animal Welfare and the Ethical issues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05" name="Google Shape;405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5582" y="1061245"/>
            <a:ext cx="779690" cy="2998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Google Shape;406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38969" y="1820478"/>
            <a:ext cx="515027" cy="46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7" name="Google Shape;407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45411" y="5406350"/>
            <a:ext cx="358698" cy="478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8" name="Google Shape;408;p1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302096" y="4532513"/>
            <a:ext cx="667050" cy="421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" name="Google Shape;409;p17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356857" y="2731668"/>
            <a:ext cx="497140" cy="497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" name="Google Shape;410;p17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341578" y="3604620"/>
            <a:ext cx="566364" cy="4719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18"/>
          <p:cNvSpPr txBox="1">
            <a:spLocks noGrp="1"/>
          </p:cNvSpPr>
          <p:nvPr>
            <p:ph type="title"/>
          </p:nvPr>
        </p:nvSpPr>
        <p:spPr>
          <a:xfrm>
            <a:off x="523888" y="623396"/>
            <a:ext cx="11142125" cy="10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"/>
              <a:buNone/>
            </a:pPr>
            <a:r>
              <a:rPr lang="en-US" dirty="0"/>
              <a:t>Practical Activity – 55 minutes - Structure</a:t>
            </a:r>
            <a:endParaRPr dirty="0"/>
          </a:p>
        </p:txBody>
      </p:sp>
      <p:graphicFrame>
        <p:nvGraphicFramePr>
          <p:cNvPr id="417" name="Google Shape;417;p18"/>
          <p:cNvGraphicFramePr/>
          <p:nvPr>
            <p:extLst>
              <p:ext uri="{D42A27DB-BD31-4B8C-83A1-F6EECF244321}">
                <p14:modId xmlns:p14="http://schemas.microsoft.com/office/powerpoint/2010/main" val="1536150325"/>
              </p:ext>
            </p:extLst>
          </p:nvPr>
        </p:nvGraphicFramePr>
        <p:xfrm>
          <a:off x="523888" y="1621972"/>
          <a:ext cx="10722045" cy="4339250"/>
        </p:xfrm>
        <a:graphic>
          <a:graphicData uri="http://schemas.openxmlformats.org/drawingml/2006/table">
            <a:tbl>
              <a:tblPr firstRow="1" bandRow="1">
                <a:noFill/>
                <a:tableStyleId>{93CF5D18-F9C2-4542-B9E8-7D26683AB28D}</a:tableStyleId>
              </a:tblPr>
              <a:tblGrid>
                <a:gridCol w="1756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15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06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5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400" b="1" i="0" u="none" strike="noStrike" cap="none" dirty="0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Activity</a:t>
                      </a:r>
                      <a:endParaRPr sz="1200" u="none" strike="noStrike" cap="none" dirty="0"/>
                    </a:p>
                  </a:txBody>
                  <a:tcPr marL="91450" marR="91450" marT="45725" marB="45725" anchor="ctr">
                    <a:lnL w="6350" cap="flat" cmpd="sng" algn="ctr">
                      <a:solidFill>
                        <a:srgbClr val="4CA7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4CA7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96B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CA7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400" b="1" i="0" u="none" strike="noStrike" cap="none" dirty="0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Description</a:t>
                      </a:r>
                      <a:endParaRPr sz="1200" u="none" strike="noStrike" cap="none" dirty="0"/>
                    </a:p>
                  </a:txBody>
                  <a:tcPr marL="91450" marR="91450" marT="45725" marB="45725" anchor="ctr">
                    <a:lnT w="6350" cap="flat" cmpd="sng" algn="ctr">
                      <a:solidFill>
                        <a:srgbClr val="4CA7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96B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CA7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400" b="1" i="0" u="none" strike="noStrike" cap="none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Suggested Time</a:t>
                      </a:r>
                      <a:endParaRPr sz="1200" u="none" strike="noStrike" cap="none"/>
                    </a:p>
                  </a:txBody>
                  <a:tcPr marL="91450" marR="91450" marT="45725" marB="45725" anchor="ctr">
                    <a:lnR w="6350" cap="flat" cmpd="sng" algn="ctr">
                      <a:solidFill>
                        <a:srgbClr val="4CA7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CA7D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96B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CA7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2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400" b="1" i="0" u="none" strike="noStrike" cap="none" dirty="0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Groups</a:t>
                      </a:r>
                      <a:endParaRPr sz="1200" u="none" strike="noStrike" cap="none" dirty="0"/>
                    </a:p>
                  </a:txBody>
                  <a:tcPr marL="91450" marR="91450" marT="45725" marB="45725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E8F4F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396B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396B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Char char="•"/>
                      </a:pPr>
                      <a:r>
                        <a:rPr lang="en-US" sz="1400" b="0" i="0" u="none" strike="noStrike" cap="none" dirty="0">
                          <a:latin typeface="Open Sans Light"/>
                          <a:ea typeface="Open Sans Light"/>
                          <a:cs typeface="Open Sans Light"/>
                          <a:sym typeface="Open Sans Light"/>
                        </a:rPr>
                        <a:t>4 groups of 5-6 students</a:t>
                      </a:r>
                      <a:endParaRPr sz="1200" u="none" strike="noStrike" cap="none" dirty="0"/>
                    </a:p>
                    <a:p>
                      <a:pPr marL="285750" marR="0" lvl="0" indent="-28575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Char char="•"/>
                      </a:pPr>
                      <a:r>
                        <a:rPr lang="en-US" sz="1400" b="0" i="0" u="none" strike="noStrike" cap="none" dirty="0">
                          <a:latin typeface="Open Sans Light"/>
                          <a:ea typeface="Open Sans Light"/>
                          <a:cs typeface="Open Sans Light"/>
                          <a:sym typeface="Open Sans Light"/>
                        </a:rPr>
                        <a:t>Each group receives 1 board + 1 set of post-its (face-to-face session!)</a:t>
                      </a:r>
                      <a:endParaRPr sz="1200" u="none" strike="noStrike" cap="none" dirty="0"/>
                    </a:p>
                    <a:p>
                      <a:pPr marL="285750" marR="0" lvl="0" indent="-28575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Char char="•"/>
                      </a:pPr>
                      <a:r>
                        <a:rPr lang="en-US" sz="1400" b="0" i="0" u="none" strike="noStrike" cap="none" dirty="0">
                          <a:latin typeface="Open Sans Light"/>
                          <a:ea typeface="Open Sans Light"/>
                          <a:cs typeface="Open Sans Light"/>
                          <a:sym typeface="Open Sans Light"/>
                        </a:rPr>
                        <a:t>Watch video (find the link and QR code in the board)</a:t>
                      </a:r>
                      <a:endParaRPr sz="1200" u="none" strike="noStrike" cap="none" dirty="0"/>
                    </a:p>
                    <a:p>
                      <a:pPr marL="285750" marR="0" lvl="0" indent="-28575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Char char="•"/>
                      </a:pPr>
                      <a:r>
                        <a:rPr lang="en-US" sz="1400" b="0" i="0" u="none" strike="noStrike" cap="none" dirty="0">
                          <a:latin typeface="Open Sans Light"/>
                          <a:ea typeface="Open Sans Light"/>
                          <a:cs typeface="Open Sans Light"/>
                          <a:sym typeface="Open Sans Light"/>
                        </a:rPr>
                        <a:t>1 spokesperson to fill in the board and represent each group</a:t>
                      </a:r>
                      <a:endParaRPr sz="1200" u="none" strike="noStrike" cap="none" dirty="0"/>
                    </a:p>
                  </a:txBody>
                  <a:tcPr marL="91450" marR="91450" marT="45725" marB="45725">
                    <a:lnL w="12700" cap="flat" cmpd="sng">
                      <a:solidFill>
                        <a:srgbClr val="E8F4F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E8F4F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396B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396B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latin typeface="Open Sans Light"/>
                          <a:ea typeface="Open Sans Light"/>
                          <a:cs typeface="Open Sans Light"/>
                          <a:sym typeface="Open Sans Light"/>
                        </a:rPr>
                        <a:t>10 minutes</a:t>
                      </a:r>
                      <a:endParaRPr sz="1200" u="none" strike="noStrike" cap="none" dirty="0"/>
                    </a:p>
                  </a:txBody>
                  <a:tcPr marL="91450" marR="91450" marT="45725" marB="45725">
                    <a:lnL w="12700" cap="flat" cmpd="sng">
                      <a:solidFill>
                        <a:srgbClr val="E8F4F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96B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396B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0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400" b="1" i="0" u="none" strike="noStrike" cap="none" dirty="0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Group Discussion</a:t>
                      </a:r>
                      <a:endParaRPr sz="1200" u="none" strike="noStrike" cap="none" dirty="0"/>
                    </a:p>
                  </a:txBody>
                  <a:tcPr marL="91450" marR="91450" marT="45725" marB="45725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E8F4F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396B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4CA7DA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Char char="•"/>
                      </a:pPr>
                      <a:r>
                        <a:rPr lang="en-US" sz="1400" b="0" i="0" u="none" strike="noStrike" cap="none" dirty="0">
                          <a:latin typeface="Open Sans Light"/>
                          <a:ea typeface="Open Sans Light"/>
                          <a:cs typeface="Open Sans Light"/>
                          <a:sym typeface="Open Sans Light"/>
                        </a:rPr>
                        <a:t>Discussion of the 2 dilemmas and propose solutions</a:t>
                      </a:r>
                      <a:endParaRPr sz="1200" u="none" strike="noStrike" cap="none" dirty="0"/>
                    </a:p>
                    <a:p>
                      <a:pPr marL="285750" marR="0" lvl="0" indent="-28575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Char char="•"/>
                      </a:pPr>
                      <a:r>
                        <a:rPr lang="en-US" sz="1400" b="0" i="0" u="none" strike="noStrike" cap="none" dirty="0">
                          <a:latin typeface="Open Sans Light"/>
                          <a:ea typeface="Open Sans Light"/>
                          <a:cs typeface="Open Sans Light"/>
                          <a:sym typeface="Open Sans Light"/>
                        </a:rPr>
                        <a:t>Fill in the boards using post-its or sticky notes (online session only!)</a:t>
                      </a:r>
                      <a:endParaRPr sz="1200" u="none" strike="noStrike" cap="none" dirty="0"/>
                    </a:p>
                  </a:txBody>
                  <a:tcPr marL="91450" marR="91450" marT="45725" marB="45725">
                    <a:lnL w="12700" cap="flat" cmpd="sng">
                      <a:solidFill>
                        <a:srgbClr val="E8F4F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E8F4F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396B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4CA7DA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400" b="0" i="0" u="none" strike="noStrike" cap="none">
                          <a:latin typeface="Open Sans Light"/>
                          <a:ea typeface="Open Sans Light"/>
                          <a:cs typeface="Open Sans Light"/>
                          <a:sym typeface="Open Sans Light"/>
                        </a:rPr>
                        <a:t>25 minutes</a:t>
                      </a:r>
                      <a:endParaRPr sz="1200" u="none" strike="noStrike" cap="none"/>
                    </a:p>
                  </a:txBody>
                  <a:tcPr marL="91450" marR="91450" marT="45725" marB="45725">
                    <a:lnL w="12700" cap="flat" cmpd="sng">
                      <a:solidFill>
                        <a:srgbClr val="E8F4F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96B9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4CA7DA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0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400" b="1" i="0" u="none" strike="noStrike" cap="none" dirty="0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Presentations</a:t>
                      </a:r>
                      <a:endParaRPr sz="1200" u="none" strike="noStrike" cap="none" dirty="0"/>
                    </a:p>
                  </a:txBody>
                  <a:tcPr marL="91450" marR="91450" marT="45725" marB="45725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E8F4F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4CA7DA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4CA7DA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Char char="•"/>
                      </a:pPr>
                      <a:r>
                        <a:rPr lang="en-US" sz="1400" b="0" i="0" u="none" strike="noStrike" cap="none" dirty="0">
                          <a:latin typeface="Open Sans Light"/>
                          <a:ea typeface="Open Sans Light"/>
                          <a:cs typeface="Open Sans Light"/>
                          <a:sym typeface="Open Sans Light"/>
                        </a:rPr>
                        <a:t>Spokespersons of each group present their boards </a:t>
                      </a:r>
                      <a:endParaRPr sz="1200" u="none" strike="noStrike" cap="none" dirty="0"/>
                    </a:p>
                  </a:txBody>
                  <a:tcPr marL="91450" marR="91450" marT="45725" marB="45725">
                    <a:lnL w="12700" cap="flat" cmpd="sng">
                      <a:solidFill>
                        <a:srgbClr val="E8F4F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E8F4F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4CA7DA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4CA7DA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latin typeface="Open Sans Light"/>
                          <a:ea typeface="Open Sans Light"/>
                          <a:cs typeface="Open Sans Light"/>
                          <a:sym typeface="Open Sans Light"/>
                        </a:rPr>
                        <a:t>10 minutes (2-3 min/spokesperson/group)</a:t>
                      </a:r>
                      <a:endParaRPr sz="1200" u="none" strike="noStrike" cap="none" dirty="0"/>
                    </a:p>
                  </a:txBody>
                  <a:tcPr marL="91450" marR="91450" marT="45725" marB="45725">
                    <a:lnL w="12700" cap="flat" cmpd="sng">
                      <a:solidFill>
                        <a:srgbClr val="E8F4F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CA7DA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4CA7DA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9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400" b="1" i="0" u="none" strike="noStrike" cap="none" dirty="0"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Class Discussion</a:t>
                      </a:r>
                      <a:endParaRPr sz="1200" u="none" strike="noStrike" cap="none" dirty="0"/>
                    </a:p>
                  </a:txBody>
                  <a:tcPr marL="91450" marR="91450" marT="45725" marB="45725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E8F4F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4CA7DA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Char char="•"/>
                      </a:pPr>
                      <a:r>
                        <a:rPr lang="en-US" sz="1400" b="0" i="0" u="none" strike="noStrike" cap="none">
                          <a:latin typeface="Open Sans Light"/>
                          <a:ea typeface="Open Sans Light"/>
                          <a:cs typeface="Open Sans Light"/>
                          <a:sym typeface="Open Sans Light"/>
                        </a:rPr>
                        <a:t>Discussion of the ideas and solutions shared by the spokespersons</a:t>
                      </a:r>
                      <a:endParaRPr sz="1400" b="0" i="0" u="none" strike="noStrike" cap="none">
                        <a:latin typeface="Open Sans Light"/>
                        <a:ea typeface="Open Sans Light"/>
                        <a:cs typeface="Open Sans Light"/>
                        <a:sym typeface="Open Sans Light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E8F4F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E8F4F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4CA7DA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400" b="0" i="0" u="none" strike="noStrike" cap="none" dirty="0">
                          <a:latin typeface="Open Sans Light"/>
                          <a:ea typeface="Open Sans Light"/>
                          <a:cs typeface="Open Sans Light"/>
                          <a:sym typeface="Open Sans Light"/>
                        </a:rPr>
                        <a:t>10 minutes</a:t>
                      </a:r>
                      <a:endParaRPr sz="1200" u="none" strike="noStrike" cap="none" dirty="0"/>
                    </a:p>
                  </a:txBody>
                  <a:tcPr marL="91450" marR="91450" marT="45725" marB="45725">
                    <a:lnL w="12700" cap="flat" cmpd="sng">
                      <a:solidFill>
                        <a:srgbClr val="E8F4F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4CA7DA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19"/>
          <p:cNvSpPr/>
          <p:nvPr/>
        </p:nvSpPr>
        <p:spPr>
          <a:xfrm>
            <a:off x="1007167" y="810733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4" name="Google Shape;424;p19"/>
          <p:cNvSpPr/>
          <p:nvPr/>
        </p:nvSpPr>
        <p:spPr>
          <a:xfrm>
            <a:off x="1007167" y="1708420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19"/>
          <p:cNvSpPr/>
          <p:nvPr/>
        </p:nvSpPr>
        <p:spPr>
          <a:xfrm>
            <a:off x="1007167" y="2606107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19"/>
          <p:cNvSpPr/>
          <p:nvPr/>
        </p:nvSpPr>
        <p:spPr>
          <a:xfrm>
            <a:off x="1007167" y="3503794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19"/>
          <p:cNvSpPr/>
          <p:nvPr/>
        </p:nvSpPr>
        <p:spPr>
          <a:xfrm>
            <a:off x="1007167" y="4401481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p19"/>
          <p:cNvSpPr/>
          <p:nvPr/>
        </p:nvSpPr>
        <p:spPr>
          <a:xfrm>
            <a:off x="1007167" y="5299168"/>
            <a:ext cx="10177666" cy="709334"/>
          </a:xfrm>
          <a:prstGeom prst="rect">
            <a:avLst/>
          </a:prstGeom>
          <a:solidFill>
            <a:srgbClr val="4CA7DA"/>
          </a:solidFill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9" name="Google Shape;429;p19"/>
          <p:cNvSpPr txBox="1"/>
          <p:nvPr/>
        </p:nvSpPr>
        <p:spPr>
          <a:xfrm>
            <a:off x="2274882" y="968959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Animal Experimentation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0" name="Google Shape;430;p19"/>
          <p:cNvSpPr txBox="1"/>
          <p:nvPr/>
        </p:nvSpPr>
        <p:spPr>
          <a:xfrm>
            <a:off x="2274882" y="2749406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The Research Process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1" name="Google Shape;431;p19"/>
          <p:cNvSpPr txBox="1"/>
          <p:nvPr/>
        </p:nvSpPr>
        <p:spPr>
          <a:xfrm>
            <a:off x="2274882" y="3614925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Research Integrity: principles and importance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2" name="Google Shape;432;p19"/>
          <p:cNvSpPr txBox="1"/>
          <p:nvPr/>
        </p:nvSpPr>
        <p:spPr>
          <a:xfrm>
            <a:off x="2274882" y="4512494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Practical Activity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Google Shape;433;p19"/>
          <p:cNvSpPr txBox="1"/>
          <p:nvPr/>
        </p:nvSpPr>
        <p:spPr>
          <a:xfrm>
            <a:off x="2274882" y="5422949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Conclusion/Wrap-up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4" name="Google Shape;434;p19"/>
          <p:cNvSpPr txBox="1"/>
          <p:nvPr/>
        </p:nvSpPr>
        <p:spPr>
          <a:xfrm>
            <a:off x="2274882" y="1832254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Animal Welfare and the Ethical issues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35" name="Google Shape;435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5582" y="1061245"/>
            <a:ext cx="779690" cy="2998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" name="Google Shape;436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38969" y="1820478"/>
            <a:ext cx="515027" cy="46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p1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45411" y="5406350"/>
            <a:ext cx="358698" cy="478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Google Shape;438;p1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302096" y="4532513"/>
            <a:ext cx="667050" cy="421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" name="Google Shape;439;p1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356857" y="2731668"/>
            <a:ext cx="497140" cy="497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" name="Google Shape;440;p19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341578" y="3604620"/>
            <a:ext cx="566364" cy="4719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"/>
          <p:cNvSpPr/>
          <p:nvPr/>
        </p:nvSpPr>
        <p:spPr>
          <a:xfrm>
            <a:off x="1007167" y="810733"/>
            <a:ext cx="10177666" cy="709334"/>
          </a:xfrm>
          <a:prstGeom prst="rect">
            <a:avLst/>
          </a:prstGeom>
          <a:solidFill>
            <a:srgbClr val="4CA7DA"/>
          </a:solidFill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2"/>
          <p:cNvSpPr/>
          <p:nvPr/>
        </p:nvSpPr>
        <p:spPr>
          <a:xfrm>
            <a:off x="1007167" y="1708420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2"/>
          <p:cNvSpPr/>
          <p:nvPr/>
        </p:nvSpPr>
        <p:spPr>
          <a:xfrm>
            <a:off x="1007167" y="2606107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2"/>
          <p:cNvSpPr/>
          <p:nvPr/>
        </p:nvSpPr>
        <p:spPr>
          <a:xfrm>
            <a:off x="1007167" y="3503794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2"/>
          <p:cNvSpPr/>
          <p:nvPr/>
        </p:nvSpPr>
        <p:spPr>
          <a:xfrm>
            <a:off x="1007167" y="4401481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2"/>
          <p:cNvSpPr/>
          <p:nvPr/>
        </p:nvSpPr>
        <p:spPr>
          <a:xfrm>
            <a:off x="1007167" y="5299168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2"/>
          <p:cNvSpPr txBox="1"/>
          <p:nvPr/>
        </p:nvSpPr>
        <p:spPr>
          <a:xfrm>
            <a:off x="2274882" y="968959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Animal Experimentation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2"/>
          <p:cNvSpPr txBox="1"/>
          <p:nvPr/>
        </p:nvSpPr>
        <p:spPr>
          <a:xfrm>
            <a:off x="2274882" y="2749406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The Research Process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2"/>
          <p:cNvSpPr txBox="1"/>
          <p:nvPr/>
        </p:nvSpPr>
        <p:spPr>
          <a:xfrm>
            <a:off x="2274882" y="3614925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Research Integrity: principles and importance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2"/>
          <p:cNvSpPr txBox="1"/>
          <p:nvPr/>
        </p:nvSpPr>
        <p:spPr>
          <a:xfrm>
            <a:off x="2274882" y="4512494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Practical Activity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2"/>
          <p:cNvSpPr txBox="1"/>
          <p:nvPr/>
        </p:nvSpPr>
        <p:spPr>
          <a:xfrm>
            <a:off x="2274882" y="5422949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Conclusion/Wrap-up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"/>
          <p:cNvSpPr txBox="1"/>
          <p:nvPr/>
        </p:nvSpPr>
        <p:spPr>
          <a:xfrm>
            <a:off x="2274882" y="1832254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Animal Welfare and the Ethical issues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7" name="Google Shape;177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5581" y="1061245"/>
            <a:ext cx="779692" cy="2998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38969" y="1820478"/>
            <a:ext cx="515028" cy="463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45411" y="5406350"/>
            <a:ext cx="358698" cy="478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302096" y="4532513"/>
            <a:ext cx="667050" cy="421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356857" y="2731668"/>
            <a:ext cx="497140" cy="497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341578" y="3604620"/>
            <a:ext cx="566364" cy="4719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20"/>
          <p:cNvSpPr txBox="1">
            <a:spLocks noGrp="1"/>
          </p:cNvSpPr>
          <p:nvPr>
            <p:ph type="title"/>
          </p:nvPr>
        </p:nvSpPr>
        <p:spPr>
          <a:xfrm>
            <a:off x="524938" y="889000"/>
            <a:ext cx="11142125" cy="10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"/>
              <a:buNone/>
            </a:pPr>
            <a:r>
              <a:rPr lang="en-US"/>
              <a:t>Conclusion/Wrap-up</a:t>
            </a:r>
            <a:endParaRPr/>
          </a:p>
        </p:txBody>
      </p:sp>
      <p:sp>
        <p:nvSpPr>
          <p:cNvPr id="447" name="Google Shape;447;p20"/>
          <p:cNvSpPr txBox="1"/>
          <p:nvPr/>
        </p:nvSpPr>
        <p:spPr>
          <a:xfrm>
            <a:off x="1673817" y="4129840"/>
            <a:ext cx="3479671" cy="16952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Arial"/>
              <a:buNone/>
            </a:pPr>
            <a:r>
              <a:rPr lang="en-US" sz="18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What is Animal Experimentation? What are the key ethical issues? What are the steps involved in research?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8" name="Google Shape;448;p20"/>
          <p:cNvSpPr/>
          <p:nvPr/>
        </p:nvSpPr>
        <p:spPr>
          <a:xfrm>
            <a:off x="2536628" y="2136377"/>
            <a:ext cx="1887187" cy="1887187"/>
          </a:xfrm>
          <a:prstGeom prst="ellipse">
            <a:avLst/>
          </a:prstGeom>
          <a:solidFill>
            <a:srgbClr val="4CA7D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" name="Google Shape;449;p20"/>
          <p:cNvSpPr/>
          <p:nvPr/>
        </p:nvSpPr>
        <p:spPr>
          <a:xfrm>
            <a:off x="7673336" y="2136377"/>
            <a:ext cx="1887187" cy="1887187"/>
          </a:xfrm>
          <a:prstGeom prst="ellipse">
            <a:avLst/>
          </a:prstGeom>
          <a:solidFill>
            <a:srgbClr val="4CA7D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0" name="Google Shape;450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64490" y="2603643"/>
            <a:ext cx="704878" cy="95265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923356" y="2877647"/>
            <a:ext cx="1113730" cy="425614"/>
          </a:xfrm>
          <a:prstGeom prst="rect">
            <a:avLst/>
          </a:prstGeom>
          <a:noFill/>
          <a:ln>
            <a:noFill/>
          </a:ln>
        </p:spPr>
      </p:pic>
      <p:sp>
        <p:nvSpPr>
          <p:cNvPr id="452" name="Google Shape;452;p20"/>
          <p:cNvSpPr txBox="1"/>
          <p:nvPr/>
        </p:nvSpPr>
        <p:spPr>
          <a:xfrm>
            <a:off x="6723143" y="4129839"/>
            <a:ext cx="4023622" cy="20677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Arial"/>
              <a:buNone/>
            </a:pPr>
            <a:r>
              <a:rPr lang="en-US" sz="1800" b="0" i="0" u="none" strike="noStrike" cap="none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What is Research Integrity? How does it apply to your school work? Why is it important to avoid misconduct and questionable practices?</a:t>
            </a:r>
            <a:endParaRPr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"/>
          <p:cNvSpPr txBox="1">
            <a:spLocks noGrp="1"/>
          </p:cNvSpPr>
          <p:nvPr>
            <p:ph type="title"/>
          </p:nvPr>
        </p:nvSpPr>
        <p:spPr>
          <a:xfrm>
            <a:off x="524938" y="889000"/>
            <a:ext cx="11142125" cy="10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"/>
              <a:buNone/>
            </a:pPr>
            <a:r>
              <a:rPr lang="en-US" dirty="0"/>
              <a:t>What is Animal Experimentation?</a:t>
            </a:r>
            <a:endParaRPr dirty="0"/>
          </a:p>
        </p:txBody>
      </p:sp>
      <p:sp>
        <p:nvSpPr>
          <p:cNvPr id="189" name="Google Shape;189;p3"/>
          <p:cNvSpPr txBox="1">
            <a:spLocks noGrp="1"/>
          </p:cNvSpPr>
          <p:nvPr>
            <p:ph type="body" idx="1"/>
          </p:nvPr>
        </p:nvSpPr>
        <p:spPr>
          <a:xfrm>
            <a:off x="524938" y="1943100"/>
            <a:ext cx="6370537" cy="3916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dirty="0"/>
              <a:t>Use of non-human animals in experiments to assess the effect of procedures, so then it can be applied in human and/or animal biology</a:t>
            </a:r>
          </a:p>
          <a:p>
            <a:pPr marL="0" lvl="0" indent="0">
              <a:buNone/>
            </a:pPr>
            <a:r>
              <a:rPr lang="en-US" b="1" dirty="0">
                <a:latin typeface="Open Sans"/>
                <a:ea typeface="Open Sans"/>
                <a:cs typeface="Open Sans"/>
                <a:sym typeface="Open Sans"/>
              </a:rPr>
              <a:t>Where is it applied?</a:t>
            </a:r>
            <a:endParaRPr lang="en-US" dirty="0"/>
          </a:p>
          <a:p>
            <a:pPr marL="342900" lvl="0" indent="-342900"/>
            <a:r>
              <a:rPr lang="en-US" dirty="0"/>
              <a:t>Biological and biomedical research</a:t>
            </a:r>
          </a:p>
          <a:p>
            <a:pPr marL="342900" lvl="0" indent="-342900"/>
            <a:r>
              <a:rPr lang="en-US" dirty="0"/>
              <a:t>Teaching (higher education)</a:t>
            </a:r>
          </a:p>
          <a:p>
            <a:pPr marL="342900" lvl="0" indent="-342900"/>
            <a:r>
              <a:rPr lang="en-US" dirty="0"/>
              <a:t>Toxicology and safety testing</a:t>
            </a:r>
          </a:p>
        </p:txBody>
      </p:sp>
      <p:pic>
        <p:nvPicPr>
          <p:cNvPr id="190" name="Google Shape;190;p3"/>
          <p:cNvPicPr preferRelativeResize="0"/>
          <p:nvPr/>
        </p:nvPicPr>
        <p:blipFill rotWithShape="1">
          <a:blip r:embed="rId3">
            <a:alphaModFix/>
          </a:blip>
          <a:srcRect l="9632" t="714" r="9632" b="712"/>
          <a:stretch/>
        </p:blipFill>
        <p:spPr>
          <a:xfrm flipH="1">
            <a:off x="7253280" y="1943101"/>
            <a:ext cx="4938717" cy="39305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4"/>
          <p:cNvSpPr txBox="1">
            <a:spLocks noGrp="1"/>
          </p:cNvSpPr>
          <p:nvPr>
            <p:ph type="title"/>
          </p:nvPr>
        </p:nvSpPr>
        <p:spPr>
          <a:xfrm>
            <a:off x="524938" y="889000"/>
            <a:ext cx="11142125" cy="10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"/>
              <a:buNone/>
            </a:pPr>
            <a:r>
              <a:rPr lang="en-US"/>
              <a:t>Which animals are used in experiments?</a:t>
            </a:r>
            <a:endParaRPr/>
          </a:p>
        </p:txBody>
      </p:sp>
      <p:grpSp>
        <p:nvGrpSpPr>
          <p:cNvPr id="196" name="Google Shape;196;p4"/>
          <p:cNvGrpSpPr/>
          <p:nvPr/>
        </p:nvGrpSpPr>
        <p:grpSpPr>
          <a:xfrm>
            <a:off x="513643" y="1931651"/>
            <a:ext cx="11135085" cy="3802936"/>
            <a:chOff x="3519" y="354154"/>
            <a:chExt cx="11135085" cy="3802936"/>
          </a:xfrm>
        </p:grpSpPr>
        <p:sp>
          <p:nvSpPr>
            <p:cNvPr id="197" name="Google Shape;197;p4"/>
            <p:cNvSpPr/>
            <p:nvPr/>
          </p:nvSpPr>
          <p:spPr>
            <a:xfrm>
              <a:off x="3519" y="354154"/>
              <a:ext cx="1713034" cy="118028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 l="-1997" r="-1998"/>
              </a:stretch>
            </a:blip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4"/>
            <p:cNvSpPr/>
            <p:nvPr/>
          </p:nvSpPr>
          <p:spPr>
            <a:xfrm>
              <a:off x="3519" y="153443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4"/>
            <p:cNvSpPr txBox="1"/>
            <p:nvPr/>
          </p:nvSpPr>
          <p:spPr>
            <a:xfrm>
              <a:off x="3519" y="153443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9125" tIns="199125" rIns="199125" bIns="0" anchor="t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Calibri"/>
                <a:buNone/>
              </a:pPr>
              <a:endParaRPr sz="2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00" name="Google Shape;200;p4"/>
            <p:cNvSpPr/>
            <p:nvPr/>
          </p:nvSpPr>
          <p:spPr>
            <a:xfrm>
              <a:off x="1887929" y="354154"/>
              <a:ext cx="1713034" cy="118028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l="-10996" r="-10997"/>
              </a:stretch>
            </a:blip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4"/>
            <p:cNvSpPr/>
            <p:nvPr/>
          </p:nvSpPr>
          <p:spPr>
            <a:xfrm>
              <a:off x="1887929" y="153443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4"/>
            <p:cNvSpPr txBox="1"/>
            <p:nvPr/>
          </p:nvSpPr>
          <p:spPr>
            <a:xfrm>
              <a:off x="1887929" y="153443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3350" tIns="213350" rIns="213350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Calibri"/>
                <a:buNone/>
              </a:pPr>
              <a:endParaRPr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4"/>
            <p:cNvSpPr/>
            <p:nvPr/>
          </p:nvSpPr>
          <p:spPr>
            <a:xfrm>
              <a:off x="3772339" y="354154"/>
              <a:ext cx="1713034" cy="1180280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l="-1997" r="-1998"/>
              </a:stretch>
            </a:blip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4"/>
            <p:cNvSpPr/>
            <p:nvPr/>
          </p:nvSpPr>
          <p:spPr>
            <a:xfrm>
              <a:off x="3772339" y="153443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4"/>
            <p:cNvSpPr txBox="1"/>
            <p:nvPr/>
          </p:nvSpPr>
          <p:spPr>
            <a:xfrm>
              <a:off x="3772339" y="153443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3350" tIns="213350" rIns="213350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Calibri"/>
                <a:buNone/>
              </a:pPr>
              <a:endParaRPr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4"/>
            <p:cNvSpPr/>
            <p:nvPr/>
          </p:nvSpPr>
          <p:spPr>
            <a:xfrm>
              <a:off x="5656750" y="354154"/>
              <a:ext cx="1713034" cy="1180280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t="-8998" b="-8997"/>
              </a:stretch>
            </a:blip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4"/>
            <p:cNvSpPr/>
            <p:nvPr/>
          </p:nvSpPr>
          <p:spPr>
            <a:xfrm>
              <a:off x="5656750" y="153443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4"/>
            <p:cNvSpPr txBox="1"/>
            <p:nvPr/>
          </p:nvSpPr>
          <p:spPr>
            <a:xfrm>
              <a:off x="5656750" y="153443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3350" tIns="213350" rIns="213350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Calibri"/>
                <a:buNone/>
              </a:pPr>
              <a:endParaRPr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4"/>
            <p:cNvSpPr/>
            <p:nvPr/>
          </p:nvSpPr>
          <p:spPr>
            <a:xfrm>
              <a:off x="7541160" y="354154"/>
              <a:ext cx="1713034" cy="1180280"/>
            </a:xfrm>
            <a:prstGeom prst="rect">
              <a:avLst/>
            </a:prstGeom>
            <a:blipFill rotWithShape="1">
              <a:blip r:embed="rId7">
                <a:alphaModFix/>
              </a:blip>
              <a:stretch>
                <a:fillRect l="-1997" r="-1998"/>
              </a:stretch>
            </a:blip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4"/>
            <p:cNvSpPr/>
            <p:nvPr/>
          </p:nvSpPr>
          <p:spPr>
            <a:xfrm>
              <a:off x="7541160" y="153443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4"/>
            <p:cNvSpPr txBox="1"/>
            <p:nvPr/>
          </p:nvSpPr>
          <p:spPr>
            <a:xfrm>
              <a:off x="7541160" y="153443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3350" tIns="213350" rIns="213350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Calibri"/>
                <a:buNone/>
              </a:pPr>
              <a:endParaRPr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4"/>
            <p:cNvSpPr/>
            <p:nvPr/>
          </p:nvSpPr>
          <p:spPr>
            <a:xfrm>
              <a:off x="9425570" y="354154"/>
              <a:ext cx="1713034" cy="1180280"/>
            </a:xfrm>
            <a:prstGeom prst="rect">
              <a:avLst/>
            </a:prstGeom>
            <a:blipFill rotWithShape="1">
              <a:blip r:embed="rId8">
                <a:alphaModFix/>
              </a:blip>
              <a:stretch>
                <a:fillRect l="-2998" r="-2997"/>
              </a:stretch>
            </a:blip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4"/>
            <p:cNvSpPr/>
            <p:nvPr/>
          </p:nvSpPr>
          <p:spPr>
            <a:xfrm>
              <a:off x="9425570" y="153443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4"/>
            <p:cNvSpPr txBox="1"/>
            <p:nvPr/>
          </p:nvSpPr>
          <p:spPr>
            <a:xfrm>
              <a:off x="9425570" y="153443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3350" tIns="213350" rIns="213350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Calibri"/>
                <a:buNone/>
              </a:pPr>
              <a:endParaRPr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4"/>
            <p:cNvSpPr/>
            <p:nvPr/>
          </p:nvSpPr>
          <p:spPr>
            <a:xfrm>
              <a:off x="3519" y="2341274"/>
              <a:ext cx="1713034" cy="1180280"/>
            </a:xfrm>
            <a:prstGeom prst="rect">
              <a:avLst/>
            </a:prstGeom>
            <a:blipFill rotWithShape="1">
              <a:blip r:embed="rId9">
                <a:alphaModFix/>
              </a:blip>
              <a:stretch>
                <a:fillRect l="-30844" r="-11146"/>
              </a:stretch>
            </a:blip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4"/>
            <p:cNvSpPr/>
            <p:nvPr/>
          </p:nvSpPr>
          <p:spPr>
            <a:xfrm>
              <a:off x="3519" y="352155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4"/>
            <p:cNvSpPr txBox="1"/>
            <p:nvPr/>
          </p:nvSpPr>
          <p:spPr>
            <a:xfrm>
              <a:off x="3519" y="352155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3350" tIns="213350" rIns="213350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Calibri"/>
                <a:buNone/>
              </a:pPr>
              <a:endParaRPr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" name="Google Shape;218;p4"/>
            <p:cNvSpPr/>
            <p:nvPr/>
          </p:nvSpPr>
          <p:spPr>
            <a:xfrm>
              <a:off x="1887929" y="2341274"/>
              <a:ext cx="1713034" cy="1180280"/>
            </a:xfrm>
            <a:prstGeom prst="rect">
              <a:avLst/>
            </a:prstGeom>
            <a:blipFill rotWithShape="1">
              <a:blip r:embed="rId10">
                <a:alphaModFix/>
              </a:blip>
              <a:stretch>
                <a:fillRect l="-1997" r="-1998"/>
              </a:stretch>
            </a:blip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4"/>
            <p:cNvSpPr/>
            <p:nvPr/>
          </p:nvSpPr>
          <p:spPr>
            <a:xfrm>
              <a:off x="1887929" y="352155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4"/>
            <p:cNvSpPr txBox="1"/>
            <p:nvPr/>
          </p:nvSpPr>
          <p:spPr>
            <a:xfrm>
              <a:off x="1887929" y="352155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3350" tIns="213350" rIns="213350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Calibri"/>
                <a:buNone/>
              </a:pPr>
              <a:endParaRPr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4"/>
            <p:cNvSpPr/>
            <p:nvPr/>
          </p:nvSpPr>
          <p:spPr>
            <a:xfrm>
              <a:off x="3772339" y="2341274"/>
              <a:ext cx="1713034" cy="1180280"/>
            </a:xfrm>
            <a:prstGeom prst="rect">
              <a:avLst/>
            </a:prstGeom>
            <a:blipFill rotWithShape="1">
              <a:blip r:embed="rId11">
                <a:alphaModFix/>
              </a:blip>
              <a:stretch>
                <a:fillRect l="-1997" r="-1998"/>
              </a:stretch>
            </a:blip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4"/>
            <p:cNvSpPr/>
            <p:nvPr/>
          </p:nvSpPr>
          <p:spPr>
            <a:xfrm>
              <a:off x="3772339" y="352155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4"/>
            <p:cNvSpPr txBox="1"/>
            <p:nvPr/>
          </p:nvSpPr>
          <p:spPr>
            <a:xfrm>
              <a:off x="3772339" y="352155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3350" tIns="213350" rIns="213350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Calibri"/>
                <a:buNone/>
              </a:pPr>
              <a:endParaRPr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4"/>
            <p:cNvSpPr/>
            <p:nvPr/>
          </p:nvSpPr>
          <p:spPr>
            <a:xfrm>
              <a:off x="5656750" y="2341274"/>
              <a:ext cx="1713034" cy="1180280"/>
            </a:xfrm>
            <a:prstGeom prst="rect">
              <a:avLst/>
            </a:prstGeom>
            <a:blipFill rotWithShape="1">
              <a:blip r:embed="rId12">
                <a:alphaModFix/>
              </a:blip>
              <a:stretch>
                <a:fillRect l="-1997" r="-1998"/>
              </a:stretch>
            </a:blip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4"/>
            <p:cNvSpPr/>
            <p:nvPr/>
          </p:nvSpPr>
          <p:spPr>
            <a:xfrm>
              <a:off x="5656750" y="352155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4"/>
            <p:cNvSpPr txBox="1"/>
            <p:nvPr/>
          </p:nvSpPr>
          <p:spPr>
            <a:xfrm>
              <a:off x="5656750" y="352155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3350" tIns="213350" rIns="213350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Calibri"/>
                <a:buNone/>
              </a:pPr>
              <a:endParaRPr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4"/>
            <p:cNvSpPr/>
            <p:nvPr/>
          </p:nvSpPr>
          <p:spPr>
            <a:xfrm>
              <a:off x="7541160" y="2341274"/>
              <a:ext cx="1713034" cy="1180280"/>
            </a:xfrm>
            <a:prstGeom prst="rect">
              <a:avLst/>
            </a:prstGeom>
            <a:blipFill rotWithShape="1">
              <a:blip r:embed="rId13">
                <a:alphaModFix/>
              </a:blip>
              <a:stretch>
                <a:fillRect l="-1997" r="-1998"/>
              </a:stretch>
            </a:blip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4"/>
            <p:cNvSpPr/>
            <p:nvPr/>
          </p:nvSpPr>
          <p:spPr>
            <a:xfrm>
              <a:off x="7541160" y="352155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4"/>
            <p:cNvSpPr txBox="1"/>
            <p:nvPr/>
          </p:nvSpPr>
          <p:spPr>
            <a:xfrm>
              <a:off x="7541160" y="352155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3350" tIns="213350" rIns="213350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Calibri"/>
                <a:buNone/>
              </a:pPr>
              <a:endParaRPr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4"/>
            <p:cNvSpPr/>
            <p:nvPr/>
          </p:nvSpPr>
          <p:spPr>
            <a:xfrm>
              <a:off x="9425570" y="2341274"/>
              <a:ext cx="1713034" cy="1180280"/>
            </a:xfrm>
            <a:prstGeom prst="rect">
              <a:avLst/>
            </a:prstGeom>
            <a:blipFill rotWithShape="1">
              <a:blip r:embed="rId14">
                <a:alphaModFix/>
              </a:blip>
              <a:stretch>
                <a:fillRect l="-1997" r="-1998"/>
              </a:stretch>
            </a:blip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4"/>
            <p:cNvSpPr/>
            <p:nvPr/>
          </p:nvSpPr>
          <p:spPr>
            <a:xfrm>
              <a:off x="9425570" y="352155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4"/>
            <p:cNvSpPr txBox="1"/>
            <p:nvPr/>
          </p:nvSpPr>
          <p:spPr>
            <a:xfrm>
              <a:off x="9425570" y="3521555"/>
              <a:ext cx="1713034" cy="6355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13350" tIns="213350" rIns="213350" bIns="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Calibri"/>
                <a:buNone/>
              </a:pPr>
              <a:endParaRPr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3" name="Google Shape;233;p4"/>
          <p:cNvSpPr txBox="1"/>
          <p:nvPr/>
        </p:nvSpPr>
        <p:spPr>
          <a:xfrm>
            <a:off x="539751" y="3252956"/>
            <a:ext cx="1689099" cy="378868"/>
          </a:xfrm>
          <a:prstGeom prst="rect">
            <a:avLst/>
          </a:prstGeom>
          <a:solidFill>
            <a:srgbClr val="4CA7D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Arial"/>
              <a:buNone/>
            </a:pP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Rat (</a:t>
            </a:r>
            <a:r>
              <a:rPr lang="en-US" sz="900" b="1" i="1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Ratus norvegicus</a:t>
            </a: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4"/>
          <p:cNvSpPr txBox="1"/>
          <p:nvPr/>
        </p:nvSpPr>
        <p:spPr>
          <a:xfrm>
            <a:off x="2435226" y="3252956"/>
            <a:ext cx="1689099" cy="378868"/>
          </a:xfrm>
          <a:prstGeom prst="rect">
            <a:avLst/>
          </a:prstGeom>
          <a:solidFill>
            <a:srgbClr val="4CA7D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Arial"/>
              <a:buNone/>
            </a:pP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Mouse (</a:t>
            </a:r>
            <a:r>
              <a:rPr lang="en-US" sz="900" b="1" i="1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Mus musculus</a:t>
            </a: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4"/>
          <p:cNvSpPr txBox="1"/>
          <p:nvPr/>
        </p:nvSpPr>
        <p:spPr>
          <a:xfrm>
            <a:off x="4311651" y="3252956"/>
            <a:ext cx="1689099" cy="378868"/>
          </a:xfrm>
          <a:prstGeom prst="rect">
            <a:avLst/>
          </a:prstGeom>
          <a:solidFill>
            <a:srgbClr val="4CA7D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Arial"/>
              <a:buNone/>
            </a:pP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Guinea pig (</a:t>
            </a:r>
            <a:r>
              <a:rPr lang="en-US" sz="900" b="1" i="1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Cavia porcellus</a:t>
            </a: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6" name="Google Shape;236;p4"/>
          <p:cNvSpPr txBox="1"/>
          <p:nvPr/>
        </p:nvSpPr>
        <p:spPr>
          <a:xfrm>
            <a:off x="6196084" y="3252956"/>
            <a:ext cx="1687958" cy="378868"/>
          </a:xfrm>
          <a:prstGeom prst="rect">
            <a:avLst/>
          </a:prstGeom>
          <a:solidFill>
            <a:srgbClr val="4CA7D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Arial"/>
              <a:buNone/>
            </a:pP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Syrian (golden) hamster (</a:t>
            </a:r>
            <a:r>
              <a:rPr lang="en-US" sz="900" b="1" i="1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Mesocricetus auratus</a:t>
            </a: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4"/>
          <p:cNvSpPr txBox="1"/>
          <p:nvPr/>
        </p:nvSpPr>
        <p:spPr>
          <a:xfrm>
            <a:off x="8065078" y="3252956"/>
            <a:ext cx="1687958" cy="378868"/>
          </a:xfrm>
          <a:prstGeom prst="rect">
            <a:avLst/>
          </a:prstGeom>
          <a:solidFill>
            <a:srgbClr val="4CA7D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Arial"/>
              <a:buNone/>
            </a:pP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Chinese hamster (</a:t>
            </a:r>
            <a:r>
              <a:rPr lang="en-US" sz="900" b="1" i="1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Cricetulus griseus</a:t>
            </a: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8" name="Google Shape;238;p4"/>
          <p:cNvSpPr txBox="1"/>
          <p:nvPr/>
        </p:nvSpPr>
        <p:spPr>
          <a:xfrm>
            <a:off x="9969056" y="3252956"/>
            <a:ext cx="1687958" cy="378868"/>
          </a:xfrm>
          <a:prstGeom prst="rect">
            <a:avLst/>
          </a:prstGeom>
          <a:solidFill>
            <a:srgbClr val="4CA7D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Arial"/>
              <a:buNone/>
            </a:pP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Mongolian gerbil (</a:t>
            </a:r>
            <a:r>
              <a:rPr lang="en-US" sz="900" b="1" i="1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Meriones unguiculatus</a:t>
            </a: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4"/>
          <p:cNvSpPr txBox="1"/>
          <p:nvPr/>
        </p:nvSpPr>
        <p:spPr>
          <a:xfrm>
            <a:off x="539751" y="5242530"/>
            <a:ext cx="1689099" cy="378868"/>
          </a:xfrm>
          <a:prstGeom prst="rect">
            <a:avLst/>
          </a:prstGeom>
          <a:solidFill>
            <a:srgbClr val="4CA7D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Arial"/>
              <a:buNone/>
            </a:pP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Rabbit (</a:t>
            </a:r>
            <a:r>
              <a:rPr lang="en-US" sz="900" b="1" i="1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Oryctolagus cuniculus</a:t>
            </a: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4"/>
          <p:cNvSpPr txBox="1"/>
          <p:nvPr/>
        </p:nvSpPr>
        <p:spPr>
          <a:xfrm>
            <a:off x="2435226" y="5242530"/>
            <a:ext cx="1689099" cy="378868"/>
          </a:xfrm>
          <a:prstGeom prst="rect">
            <a:avLst/>
          </a:prstGeom>
          <a:solidFill>
            <a:srgbClr val="4CA7D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Arial"/>
              <a:buNone/>
            </a:pP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Dog (</a:t>
            </a:r>
            <a:r>
              <a:rPr lang="en-US" sz="900" b="1" i="1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Canis lupus</a:t>
            </a: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4"/>
          <p:cNvSpPr txBox="1"/>
          <p:nvPr/>
        </p:nvSpPr>
        <p:spPr>
          <a:xfrm>
            <a:off x="4311651" y="5242530"/>
            <a:ext cx="1689099" cy="378868"/>
          </a:xfrm>
          <a:prstGeom prst="rect">
            <a:avLst/>
          </a:prstGeom>
          <a:solidFill>
            <a:srgbClr val="4CA7D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Arial"/>
              <a:buNone/>
            </a:pP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Cat (</a:t>
            </a:r>
            <a:r>
              <a:rPr lang="en-US" sz="900" b="1" i="1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Felis catus</a:t>
            </a: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4"/>
          <p:cNvSpPr txBox="1"/>
          <p:nvPr/>
        </p:nvSpPr>
        <p:spPr>
          <a:xfrm>
            <a:off x="6196084" y="5242530"/>
            <a:ext cx="1687958" cy="378868"/>
          </a:xfrm>
          <a:prstGeom prst="rect">
            <a:avLst/>
          </a:prstGeom>
          <a:solidFill>
            <a:srgbClr val="4CA7D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Arial"/>
              <a:buNone/>
            </a:pP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Non-Human Primates (</a:t>
            </a:r>
            <a:r>
              <a:rPr lang="en-US" sz="900" b="1" i="1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Rhesus macaques</a:t>
            </a: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4"/>
          <p:cNvSpPr txBox="1"/>
          <p:nvPr/>
        </p:nvSpPr>
        <p:spPr>
          <a:xfrm>
            <a:off x="8065078" y="5242530"/>
            <a:ext cx="1687958" cy="378868"/>
          </a:xfrm>
          <a:prstGeom prst="rect">
            <a:avLst/>
          </a:prstGeom>
          <a:solidFill>
            <a:srgbClr val="4CA7D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Arial"/>
              <a:buNone/>
            </a:pP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Frog (</a:t>
            </a:r>
            <a:r>
              <a:rPr lang="en-US" sz="900" b="1" i="1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Anura Order</a:t>
            </a: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4"/>
          <p:cNvSpPr txBox="1"/>
          <p:nvPr/>
        </p:nvSpPr>
        <p:spPr>
          <a:xfrm>
            <a:off x="9969056" y="5242530"/>
            <a:ext cx="1687958" cy="378868"/>
          </a:xfrm>
          <a:prstGeom prst="rect">
            <a:avLst/>
          </a:prstGeom>
          <a:solidFill>
            <a:srgbClr val="4CA7D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Arial"/>
              <a:buNone/>
            </a:pP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Zebrafish (</a:t>
            </a:r>
            <a:r>
              <a:rPr lang="en-US" sz="900" b="1" i="1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Danio rerio</a:t>
            </a:r>
            <a:r>
              <a:rPr lang="en-US" sz="9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5"/>
          <p:cNvSpPr txBox="1">
            <a:spLocks noGrp="1"/>
          </p:cNvSpPr>
          <p:nvPr>
            <p:ph type="title"/>
          </p:nvPr>
        </p:nvSpPr>
        <p:spPr>
          <a:xfrm>
            <a:off x="524938" y="889000"/>
            <a:ext cx="11142125" cy="10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"/>
              <a:buNone/>
            </a:pPr>
            <a:r>
              <a:rPr lang="en-US"/>
              <a:t>Why use animals?</a:t>
            </a:r>
            <a:endParaRPr/>
          </a:p>
        </p:txBody>
      </p:sp>
      <p:sp>
        <p:nvSpPr>
          <p:cNvPr id="251" name="Google Shape;251;p5"/>
          <p:cNvSpPr txBox="1">
            <a:spLocks noGrp="1"/>
          </p:cNvSpPr>
          <p:nvPr>
            <p:ph type="body" idx="1"/>
          </p:nvPr>
        </p:nvSpPr>
        <p:spPr>
          <a:xfrm>
            <a:off x="524938" y="1943100"/>
            <a:ext cx="7312776" cy="3916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>
              <a:spcBef>
                <a:spcPts val="0"/>
              </a:spcBef>
            </a:pPr>
            <a:r>
              <a:rPr lang="en-US" dirty="0"/>
              <a:t>To help scientists understand </a:t>
            </a:r>
            <a:r>
              <a:rPr lang="en-US" b="1" dirty="0">
                <a:latin typeface="Open Sans"/>
                <a:ea typeface="Open Sans"/>
                <a:cs typeface="Open Sans"/>
                <a:sym typeface="Open Sans"/>
              </a:rPr>
              <a:t>diseases</a:t>
            </a:r>
            <a:r>
              <a:rPr lang="en-US" dirty="0"/>
              <a:t> that affect animals and/or humans</a:t>
            </a:r>
          </a:p>
          <a:p>
            <a:pPr marL="342900" lvl="0" indent="-342900"/>
            <a:r>
              <a:rPr lang="en-US" dirty="0"/>
              <a:t>To </a:t>
            </a:r>
            <a:r>
              <a:rPr lang="en-US" b="1" dirty="0">
                <a:latin typeface="Open Sans"/>
                <a:ea typeface="Open Sans"/>
                <a:cs typeface="Open Sans"/>
                <a:sym typeface="Open Sans"/>
              </a:rPr>
              <a:t>test the safety </a:t>
            </a:r>
            <a:r>
              <a:rPr lang="en-US" dirty="0"/>
              <a:t>of new chemical and pharmaceutical products</a:t>
            </a:r>
          </a:p>
          <a:p>
            <a:pPr marL="342900" lvl="0" indent="-342900"/>
            <a:r>
              <a:rPr lang="en-US" dirty="0"/>
              <a:t>To </a:t>
            </a:r>
            <a:r>
              <a:rPr lang="en-US" b="1" dirty="0">
                <a:latin typeface="Open Sans"/>
                <a:ea typeface="Open Sans"/>
                <a:cs typeface="Open Sans"/>
                <a:sym typeface="Open Sans"/>
              </a:rPr>
              <a:t>test new medical treatments </a:t>
            </a:r>
            <a:r>
              <a:rPr lang="en-US" dirty="0"/>
              <a:t>for human and/or animal diseases</a:t>
            </a:r>
          </a:p>
          <a:p>
            <a:pPr marL="342900" lvl="0" indent="-342900"/>
            <a:r>
              <a:rPr lang="en-US" dirty="0"/>
              <a:t>To help scientists understand the </a:t>
            </a:r>
            <a:r>
              <a:rPr lang="en-US" b="1" dirty="0">
                <a:latin typeface="Open Sans"/>
                <a:ea typeface="Open Sans"/>
                <a:cs typeface="Open Sans"/>
                <a:sym typeface="Open Sans"/>
              </a:rPr>
              <a:t>basic biology </a:t>
            </a:r>
            <a:r>
              <a:rPr lang="en-US" dirty="0"/>
              <a:t>of animals</a:t>
            </a:r>
          </a:p>
        </p:txBody>
      </p:sp>
      <p:pic>
        <p:nvPicPr>
          <p:cNvPr id="252" name="Google Shape;252;p5"/>
          <p:cNvPicPr preferRelativeResize="0"/>
          <p:nvPr/>
        </p:nvPicPr>
        <p:blipFill rotWithShape="1">
          <a:blip r:embed="rId3">
            <a:alphaModFix/>
          </a:blip>
          <a:srcRect l="36239" r="24612"/>
          <a:stretch/>
        </p:blipFill>
        <p:spPr>
          <a:xfrm>
            <a:off x="8147824" y="-3213"/>
            <a:ext cx="4044176" cy="68612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6"/>
          <p:cNvSpPr/>
          <p:nvPr/>
        </p:nvSpPr>
        <p:spPr>
          <a:xfrm>
            <a:off x="1007167" y="810733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6"/>
          <p:cNvSpPr/>
          <p:nvPr/>
        </p:nvSpPr>
        <p:spPr>
          <a:xfrm>
            <a:off x="1007167" y="1708420"/>
            <a:ext cx="10177666" cy="709334"/>
          </a:xfrm>
          <a:prstGeom prst="rect">
            <a:avLst/>
          </a:prstGeom>
          <a:solidFill>
            <a:srgbClr val="4CA7DA"/>
          </a:solidFill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6"/>
          <p:cNvSpPr/>
          <p:nvPr/>
        </p:nvSpPr>
        <p:spPr>
          <a:xfrm>
            <a:off x="1007167" y="2606107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6"/>
          <p:cNvSpPr/>
          <p:nvPr/>
        </p:nvSpPr>
        <p:spPr>
          <a:xfrm>
            <a:off x="1007167" y="3503794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6"/>
          <p:cNvSpPr/>
          <p:nvPr/>
        </p:nvSpPr>
        <p:spPr>
          <a:xfrm>
            <a:off x="1007167" y="4401481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6"/>
          <p:cNvSpPr/>
          <p:nvPr/>
        </p:nvSpPr>
        <p:spPr>
          <a:xfrm>
            <a:off x="1007167" y="5299168"/>
            <a:ext cx="10177666" cy="709334"/>
          </a:xfrm>
          <a:prstGeom prst="rect">
            <a:avLst/>
          </a:prstGeom>
          <a:noFill/>
          <a:ln w="38100" cap="rnd" cmpd="sng">
            <a:solidFill>
              <a:srgbClr val="396B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6"/>
          <p:cNvSpPr txBox="1"/>
          <p:nvPr/>
        </p:nvSpPr>
        <p:spPr>
          <a:xfrm>
            <a:off x="2274882" y="968959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Animal Experimentation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6"/>
          <p:cNvSpPr txBox="1"/>
          <p:nvPr/>
        </p:nvSpPr>
        <p:spPr>
          <a:xfrm>
            <a:off x="2274882" y="2749406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The Research Process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6"/>
          <p:cNvSpPr txBox="1"/>
          <p:nvPr/>
        </p:nvSpPr>
        <p:spPr>
          <a:xfrm>
            <a:off x="2274882" y="3614925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Research Integrity: principles and importance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6"/>
          <p:cNvSpPr txBox="1"/>
          <p:nvPr/>
        </p:nvSpPr>
        <p:spPr>
          <a:xfrm>
            <a:off x="2274882" y="4512494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Practical Activity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6"/>
          <p:cNvSpPr txBox="1"/>
          <p:nvPr/>
        </p:nvSpPr>
        <p:spPr>
          <a:xfrm>
            <a:off x="2274882" y="5422949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>
                <a:solidFill>
                  <a:srgbClr val="396B99"/>
                </a:solidFill>
                <a:latin typeface="Open Sans"/>
                <a:ea typeface="Open Sans"/>
                <a:cs typeface="Open Sans"/>
                <a:sym typeface="Open Sans"/>
              </a:rPr>
              <a:t>Conclusion/Wrap-up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6"/>
          <p:cNvSpPr txBox="1"/>
          <p:nvPr/>
        </p:nvSpPr>
        <p:spPr>
          <a:xfrm>
            <a:off x="2274882" y="1832254"/>
            <a:ext cx="8471887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Animal Welfare and the Ethical issues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0" name="Google Shape;27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5582" y="1061245"/>
            <a:ext cx="779690" cy="2998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38969" y="1820478"/>
            <a:ext cx="515028" cy="46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45411" y="5406350"/>
            <a:ext cx="358698" cy="478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302096" y="4532513"/>
            <a:ext cx="667050" cy="421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356857" y="2731668"/>
            <a:ext cx="497140" cy="497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341578" y="3604620"/>
            <a:ext cx="566364" cy="4719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7"/>
          <p:cNvSpPr txBox="1">
            <a:spLocks noGrp="1"/>
          </p:cNvSpPr>
          <p:nvPr>
            <p:ph type="title"/>
          </p:nvPr>
        </p:nvSpPr>
        <p:spPr>
          <a:xfrm>
            <a:off x="524938" y="889000"/>
            <a:ext cx="11142125" cy="10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"/>
              <a:buNone/>
            </a:pPr>
            <a:r>
              <a:rPr lang="en-US"/>
              <a:t>Animal Welfare</a:t>
            </a:r>
            <a:endParaRPr/>
          </a:p>
        </p:txBody>
      </p:sp>
      <p:sp>
        <p:nvSpPr>
          <p:cNvPr id="281" name="Google Shape;281;p7"/>
          <p:cNvSpPr txBox="1">
            <a:spLocks noGrp="1"/>
          </p:cNvSpPr>
          <p:nvPr>
            <p:ph type="body" idx="1"/>
          </p:nvPr>
        </p:nvSpPr>
        <p:spPr>
          <a:xfrm>
            <a:off x="524939" y="2209800"/>
            <a:ext cx="4971086" cy="3916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>
              <a:spcBef>
                <a:spcPts val="0"/>
              </a:spcBef>
            </a:pPr>
            <a:r>
              <a:rPr lang="en-US" dirty="0"/>
              <a:t>Animals are cared by trained people </a:t>
            </a:r>
          </a:p>
          <a:p>
            <a:pPr marL="342900" lvl="0" indent="-342900"/>
            <a:r>
              <a:rPr lang="en-US" dirty="0"/>
              <a:t>Limit number of people in the facilities</a:t>
            </a:r>
          </a:p>
          <a:p>
            <a:pPr marL="342900" lvl="0" indent="-342900"/>
            <a:r>
              <a:rPr lang="en-US" dirty="0"/>
              <a:t>Appropriate housing conditions</a:t>
            </a:r>
          </a:p>
          <a:p>
            <a:pPr marL="342900" lvl="0" indent="-342900"/>
            <a:r>
              <a:rPr lang="en-US" dirty="0"/>
              <a:t>Close monitorization of health</a:t>
            </a:r>
          </a:p>
          <a:p>
            <a:pPr marL="342900" lvl="0" indent="-342900"/>
            <a:r>
              <a:rPr lang="en-US" dirty="0"/>
              <a:t>Daily monitorization of environmental conditions</a:t>
            </a:r>
          </a:p>
        </p:txBody>
      </p:sp>
      <p:sp>
        <p:nvSpPr>
          <p:cNvPr id="282" name="Google Shape;282;p7"/>
          <p:cNvSpPr txBox="1"/>
          <p:nvPr/>
        </p:nvSpPr>
        <p:spPr>
          <a:xfrm>
            <a:off x="6035040" y="3619099"/>
            <a:ext cx="5632023" cy="2507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>
              <a:lnSpc>
                <a:spcPct val="150000"/>
              </a:lnSpc>
              <a:buClr>
                <a:schemeClr val="accent1"/>
              </a:buClr>
              <a:buSzPts val="1500"/>
              <a:buFont typeface="Arial"/>
              <a:buChar char="•"/>
            </a:pPr>
            <a:r>
              <a:rPr lang="en-US" sz="2000" dirty="0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Anesthesia and analgesics are used if procedures are likely to cause pain</a:t>
            </a:r>
            <a:endParaRPr lang="en-US" dirty="0"/>
          </a:p>
          <a:p>
            <a:pPr marL="342900" lvl="0" indent="-342900">
              <a:lnSpc>
                <a:spcPct val="150000"/>
              </a:lnSpc>
              <a:spcBef>
                <a:spcPts val="2000"/>
              </a:spcBef>
              <a:buClr>
                <a:schemeClr val="accent1"/>
              </a:buClr>
              <a:buSzPts val="1500"/>
              <a:buFont typeface="Arial"/>
              <a:buChar char="•"/>
            </a:pPr>
            <a:r>
              <a:rPr lang="en-US" sz="2000" dirty="0">
                <a:solidFill>
                  <a:srgbClr val="191919"/>
                </a:solidFill>
                <a:latin typeface="Open Sans Light"/>
                <a:ea typeface="Open Sans Light"/>
                <a:cs typeface="Open Sans Light"/>
                <a:sym typeface="Open Sans Light"/>
              </a:rPr>
              <a:t>Animals are euthanized if they become seriously ill</a:t>
            </a:r>
            <a:endParaRPr lang="en-US" dirty="0"/>
          </a:p>
        </p:txBody>
      </p:sp>
      <p:pic>
        <p:nvPicPr>
          <p:cNvPr id="283" name="Google Shape;283;p7"/>
          <p:cNvPicPr preferRelativeResize="0"/>
          <p:nvPr/>
        </p:nvPicPr>
        <p:blipFill rotWithShape="1">
          <a:blip r:embed="rId3">
            <a:alphaModFix/>
          </a:blip>
          <a:srcRect b="17874"/>
          <a:stretch/>
        </p:blipFill>
        <p:spPr>
          <a:xfrm>
            <a:off x="6035040" y="1"/>
            <a:ext cx="6156960" cy="33495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Google Shape;288;p8"/>
          <p:cNvPicPr preferRelativeResize="0"/>
          <p:nvPr/>
        </p:nvPicPr>
        <p:blipFill rotWithShape="1">
          <a:blip r:embed="rId3">
            <a:alphaModFix/>
          </a:blip>
          <a:srcRect l="12269" t="9123" r="17955"/>
          <a:stretch/>
        </p:blipFill>
        <p:spPr>
          <a:xfrm>
            <a:off x="7132321" y="1357758"/>
            <a:ext cx="5630778" cy="5500242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8"/>
          <p:cNvSpPr txBox="1">
            <a:spLocks noGrp="1"/>
          </p:cNvSpPr>
          <p:nvPr>
            <p:ph type="title"/>
          </p:nvPr>
        </p:nvSpPr>
        <p:spPr>
          <a:xfrm>
            <a:off x="524938" y="889000"/>
            <a:ext cx="11142125" cy="10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"/>
              <a:buNone/>
            </a:pPr>
            <a:r>
              <a:rPr lang="en-US"/>
              <a:t>EU and Animal Experimentation</a:t>
            </a:r>
            <a:endParaRPr/>
          </a:p>
        </p:txBody>
      </p:sp>
      <p:sp>
        <p:nvSpPr>
          <p:cNvPr id="290" name="Google Shape;290;p8"/>
          <p:cNvSpPr txBox="1">
            <a:spLocks noGrp="1"/>
          </p:cNvSpPr>
          <p:nvPr>
            <p:ph type="body" idx="1"/>
          </p:nvPr>
        </p:nvSpPr>
        <p:spPr>
          <a:xfrm>
            <a:off x="524938" y="2209800"/>
            <a:ext cx="11142125" cy="3916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b="1" dirty="0">
                <a:latin typeface="Open Sans"/>
                <a:ea typeface="Open Sans"/>
                <a:cs typeface="Open Sans"/>
                <a:sym typeface="Open Sans"/>
              </a:rPr>
              <a:t>Directive 2010/63/EU: </a:t>
            </a:r>
            <a:r>
              <a:rPr lang="en-US" dirty="0"/>
              <a:t>animal experimentation is acceptable if: </a:t>
            </a:r>
          </a:p>
          <a:p>
            <a:pPr marL="0" lvl="0" indent="0">
              <a:buNone/>
            </a:pPr>
            <a:r>
              <a:rPr lang="en-US" dirty="0"/>
              <a:t>     </a:t>
            </a:r>
            <a:r>
              <a:rPr lang="en-US" b="1" dirty="0">
                <a:solidFill>
                  <a:srgbClr val="4CA7DA"/>
                </a:solidFill>
                <a:latin typeface="Open Sans"/>
                <a:ea typeface="Open Sans"/>
                <a:cs typeface="Open Sans"/>
                <a:sym typeface="Open Sans"/>
              </a:rPr>
              <a:t>a)</a:t>
            </a:r>
            <a:r>
              <a:rPr lang="en-US" dirty="0"/>
              <a:t> There are no alternative methods to achieve the same goals</a:t>
            </a:r>
          </a:p>
          <a:p>
            <a:pPr marL="0" lvl="0" indent="0">
              <a:buNone/>
            </a:pPr>
            <a:r>
              <a:rPr lang="en-US" dirty="0"/>
              <a:t>     </a:t>
            </a:r>
            <a:r>
              <a:rPr lang="en-US" b="1" dirty="0">
                <a:solidFill>
                  <a:srgbClr val="4CA7DA"/>
                </a:solidFill>
                <a:latin typeface="Open Sans"/>
                <a:ea typeface="Open Sans"/>
                <a:cs typeface="Open Sans"/>
                <a:sym typeface="Open Sans"/>
              </a:rPr>
              <a:t>b)</a:t>
            </a:r>
            <a:r>
              <a:rPr lang="en-US" dirty="0"/>
              <a:t> The harm caused to animals is minimized</a:t>
            </a:r>
          </a:p>
          <a:p>
            <a:pPr marL="0" lvl="0" indent="0">
              <a:buNone/>
            </a:pPr>
            <a:r>
              <a:rPr lang="en-US" dirty="0"/>
              <a:t>     </a:t>
            </a:r>
            <a:r>
              <a:rPr lang="en-US" b="1" dirty="0">
                <a:solidFill>
                  <a:srgbClr val="4CA7DA"/>
                </a:solidFill>
                <a:latin typeface="Open Sans"/>
                <a:ea typeface="Open Sans"/>
                <a:cs typeface="Open Sans"/>
                <a:sym typeface="Open Sans"/>
              </a:rPr>
              <a:t>c)</a:t>
            </a:r>
            <a:r>
              <a:rPr lang="en-US" dirty="0"/>
              <a:t> The benefit outweighs the harm</a:t>
            </a:r>
          </a:p>
          <a:p>
            <a:pPr marL="342900" lvl="0" indent="-247650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hy do we use animals in research">
            <a:hlinkClick r:id="" action="ppaction://media"/>
            <a:extLst>
              <a:ext uri="{FF2B5EF4-FFF2-40B4-BE49-F238E27FC236}">
                <a16:creationId xmlns:a16="http://schemas.microsoft.com/office/drawing/2014/main" id="{6EE63A9F-FD1F-2447-90E6-F1F06F4E9FB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11067" y="2313781"/>
            <a:ext cx="5759999" cy="3239999"/>
          </a:xfrm>
          <a:prstGeom prst="rect">
            <a:avLst/>
          </a:prstGeom>
        </p:spPr>
      </p:pic>
      <p:sp>
        <p:nvSpPr>
          <p:cNvPr id="295" name="Google Shape;295;p9"/>
          <p:cNvSpPr txBox="1">
            <a:spLocks noGrp="1"/>
          </p:cNvSpPr>
          <p:nvPr>
            <p:ph type="title"/>
          </p:nvPr>
        </p:nvSpPr>
        <p:spPr>
          <a:xfrm>
            <a:off x="524938" y="889000"/>
            <a:ext cx="11142125" cy="10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"/>
              <a:buNone/>
            </a:pPr>
            <a:r>
              <a:rPr lang="en-US"/>
              <a:t>The Ethical issues in Animal Experimentation</a:t>
            </a:r>
            <a:endParaRPr/>
          </a:p>
        </p:txBody>
      </p:sp>
      <p:sp>
        <p:nvSpPr>
          <p:cNvPr id="296" name="Google Shape;296;p9"/>
          <p:cNvSpPr txBox="1">
            <a:spLocks noGrp="1"/>
          </p:cNvSpPr>
          <p:nvPr>
            <p:ph type="body" idx="1"/>
          </p:nvPr>
        </p:nvSpPr>
        <p:spPr>
          <a:xfrm>
            <a:off x="524937" y="5727032"/>
            <a:ext cx="11142125" cy="57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buSzPts val="1050"/>
              <a:buNone/>
            </a:pPr>
            <a:r>
              <a:rPr lang="en-US" sz="1400" dirty="0">
                <a:solidFill>
                  <a:srgbClr val="191919"/>
                </a:solidFill>
              </a:rPr>
              <a:t>Video from </a:t>
            </a:r>
            <a:r>
              <a:rPr lang="en-US" sz="1400" b="1" dirty="0">
                <a:solidFill>
                  <a:srgbClr val="191919"/>
                </a:solidFill>
                <a:latin typeface="Open Sans"/>
                <a:ea typeface="Open Sans"/>
                <a:cs typeface="Open Sans"/>
                <a:sym typeface="Open Sans"/>
              </a:rPr>
              <a:t>Understanding </a:t>
            </a:r>
            <a:r>
              <a:rPr lang="en-US" sz="1400" b="1" dirty="0">
                <a:latin typeface="Open Sans"/>
                <a:ea typeface="Open Sans"/>
                <a:cs typeface="Open Sans"/>
                <a:sym typeface="Open Sans"/>
              </a:rPr>
              <a:t>Animal Research)</a:t>
            </a:r>
            <a:br>
              <a:rPr lang="en-US" sz="1400" b="1" dirty="0">
                <a:solidFill>
                  <a:srgbClr val="191919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1400" dirty="0" err="1">
                <a:solidFill>
                  <a:srgbClr val="191919"/>
                </a:solidFill>
              </a:rPr>
              <a:t>understandinganimalresearch.org.uk</a:t>
            </a:r>
            <a:endParaRPr sz="1400" dirty="0">
              <a:solidFill>
                <a:srgbClr val="191919"/>
              </a:solidFill>
            </a:endParaRPr>
          </a:p>
          <a:p>
            <a:pPr marL="0" lvl="0" indent="0" algn="ctr" rtl="0">
              <a:lnSpc>
                <a:spcPct val="150000"/>
              </a:lnSpc>
              <a:spcBef>
                <a:spcPts val="2000"/>
              </a:spcBef>
              <a:spcAft>
                <a:spcPts val="0"/>
              </a:spcAft>
              <a:buSzPts val="1050"/>
              <a:buNone/>
            </a:pPr>
            <a:endParaRPr sz="1400" b="1" dirty="0">
              <a:solidFill>
                <a:srgbClr val="191919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8" name="Google Shape;298;p9"/>
          <p:cNvSpPr txBox="1"/>
          <p:nvPr/>
        </p:nvSpPr>
        <p:spPr>
          <a:xfrm>
            <a:off x="8027646" y="2457701"/>
            <a:ext cx="3506135" cy="572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Arial"/>
              <a:buNone/>
            </a:pPr>
            <a:endParaRPr sz="1200" b="0" i="0" u="none" strike="noStrike" cap="none">
              <a:solidFill>
                <a:srgbClr val="191919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299" name="Google Shape;299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382416" y="6202054"/>
            <a:ext cx="161982" cy="1947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0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IRACLE_Theme">
  <a:themeElements>
    <a:clrScheme name="Blue Warm">
      <a:dk1>
        <a:srgbClr val="000000"/>
      </a:dk1>
      <a:lt1>
        <a:srgbClr val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820</Words>
  <Application>Microsoft Macintosh PowerPoint</Application>
  <PresentationFormat>Widescreen</PresentationFormat>
  <Paragraphs>140</Paragraphs>
  <Slides>21</Slides>
  <Notes>21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Open Sans Light</vt:lpstr>
      <vt:lpstr>Open Sans SemiBold</vt:lpstr>
      <vt:lpstr>Open Sans ExtraBold</vt:lpstr>
      <vt:lpstr>Raleway</vt:lpstr>
      <vt:lpstr>Gill Sans</vt:lpstr>
      <vt:lpstr>Open Sans</vt:lpstr>
      <vt:lpstr>Calibri</vt:lpstr>
      <vt:lpstr>Arial</vt:lpstr>
      <vt:lpstr>MIRACLE_Theme</vt:lpstr>
      <vt:lpstr>Animal Experimentation Module</vt:lpstr>
      <vt:lpstr>PowerPoint Presentation</vt:lpstr>
      <vt:lpstr>What is Animal Experimentation?</vt:lpstr>
      <vt:lpstr>Which animals are used in experiments?</vt:lpstr>
      <vt:lpstr>Why use animals?</vt:lpstr>
      <vt:lpstr>PowerPoint Presentation</vt:lpstr>
      <vt:lpstr>Animal Welfare</vt:lpstr>
      <vt:lpstr>EU and Animal Experimentation</vt:lpstr>
      <vt:lpstr>The Ethical issues in Animal Experimentation</vt:lpstr>
      <vt:lpstr>PowerPoint Presentation</vt:lpstr>
      <vt:lpstr>What is Research?</vt:lpstr>
      <vt:lpstr>Research Design</vt:lpstr>
      <vt:lpstr>Choice of Methodology and Data analysis</vt:lpstr>
      <vt:lpstr>PowerPoint Presentation</vt:lpstr>
      <vt:lpstr>Research Integrity: principles and importance - Video 1</vt:lpstr>
      <vt:lpstr>Research Integrity: principles and importance - Video 2</vt:lpstr>
      <vt:lpstr>PowerPoint Presentation</vt:lpstr>
      <vt:lpstr>Practical Activity – 55 minutes - Structure</vt:lpstr>
      <vt:lpstr>PowerPoint Presentation</vt:lpstr>
      <vt:lpstr>Conclusion/Wrap-up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Animal Experimentation</dc:title>
  <dc:creator>João Tiago Santos</dc:creator>
  <cp:lastModifiedBy>P.J. Wall</cp:lastModifiedBy>
  <cp:revision>6</cp:revision>
  <dcterms:created xsi:type="dcterms:W3CDTF">2018-02-08T06:42:35Z</dcterms:created>
  <dcterms:modified xsi:type="dcterms:W3CDTF">2022-09-22T18:18:10Z</dcterms:modified>
</cp:coreProperties>
</file>